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58" r:id="rId4"/>
    <p:sldId id="259" r:id="rId5"/>
    <p:sldId id="260" r:id="rId6"/>
    <p:sldId id="261" r:id="rId7"/>
    <p:sldId id="262" r:id="rId8"/>
    <p:sldId id="267"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1" d="100"/>
          <a:sy n="111" d="100"/>
        </p:scale>
        <p:origin x="53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12/7/2023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434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12/7/2023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66415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12/7/2023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79870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12/7/2023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01988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12/7/2023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72778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12/7/2023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83020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12/7/2023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52076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12/7/2023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31847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12/7/2023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92442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12/7/2023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87337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12/7/2023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51629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12/7/2023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94713843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audio" Target="../media/media5.wav"/><Relationship Id="rId13" Type="http://schemas.openxmlformats.org/officeDocument/2006/relationships/slideLayout" Target="../slideLayouts/slideLayout2.xml"/><Relationship Id="rId3" Type="http://schemas.microsoft.com/office/2007/relationships/media" Target="../media/media3.wav"/><Relationship Id="rId7" Type="http://schemas.microsoft.com/office/2007/relationships/media" Target="../media/media5.wav"/><Relationship Id="rId12" Type="http://schemas.openxmlformats.org/officeDocument/2006/relationships/audio" Target="../media/media7.wav"/><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audio" Target="../media/media4.wav"/><Relationship Id="rId11" Type="http://schemas.microsoft.com/office/2007/relationships/media" Target="../media/media7.wav"/><Relationship Id="rId5" Type="http://schemas.microsoft.com/office/2007/relationships/media" Target="../media/media4.wav"/><Relationship Id="rId10" Type="http://schemas.openxmlformats.org/officeDocument/2006/relationships/audio" Target="../media/media6.wav"/><Relationship Id="rId4" Type="http://schemas.openxmlformats.org/officeDocument/2006/relationships/audio" Target="../media/media3.wav"/><Relationship Id="rId9" Type="http://schemas.microsoft.com/office/2007/relationships/media" Target="../media/media6.wav"/><Relationship Id="rId14"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4.png"/><Relationship Id="rId7" Type="http://schemas.openxmlformats.org/officeDocument/2006/relationships/image" Target="../media/image3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png"/><Relationship Id="rId4" Type="http://schemas.openxmlformats.org/officeDocument/2006/relationships/image" Target="../media/image40.pn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519E1F5-629A-13A1-FB27-EE62FCC7CB0F}"/>
              </a:ext>
            </a:extLst>
          </p:cNvPr>
          <p:cNvPicPr>
            <a:picLocks noChangeAspect="1"/>
          </p:cNvPicPr>
          <p:nvPr/>
        </p:nvPicPr>
        <p:blipFill rotWithShape="1">
          <a:blip r:embed="rId2"/>
          <a:srcRect r="6464"/>
          <a:stretch/>
        </p:blipFill>
        <p:spPr>
          <a:xfrm>
            <a:off x="3523488" y="10"/>
            <a:ext cx="8668512" cy="6857990"/>
          </a:xfrm>
          <a:prstGeom prst="rect">
            <a:avLst/>
          </a:prstGeom>
        </p:spPr>
      </p:pic>
      <p:sp>
        <p:nvSpPr>
          <p:cNvPr id="37" name="Rectangle 3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4A8CA4-EEAF-9C4C-756B-AF0F72ED94E2}"/>
              </a:ext>
            </a:extLst>
          </p:cNvPr>
          <p:cNvSpPr>
            <a:spLocks noGrp="1"/>
          </p:cNvSpPr>
          <p:nvPr>
            <p:ph type="ctrTitle"/>
          </p:nvPr>
        </p:nvSpPr>
        <p:spPr>
          <a:xfrm>
            <a:off x="477981" y="1122363"/>
            <a:ext cx="4023360" cy="3204134"/>
          </a:xfrm>
        </p:spPr>
        <p:txBody>
          <a:bodyPr anchor="b">
            <a:normAutofit/>
          </a:bodyPr>
          <a:lstStyle/>
          <a:p>
            <a:r>
              <a:rPr lang="en-US" sz="4400"/>
              <a:t>Introduction to Level Design and Game Asset Creation</a:t>
            </a:r>
            <a:endParaRPr lang="en-GB" sz="4400"/>
          </a:p>
        </p:txBody>
      </p:sp>
      <p:sp>
        <p:nvSpPr>
          <p:cNvPr id="3" name="Subtitle 2">
            <a:extLst>
              <a:ext uri="{FF2B5EF4-FFF2-40B4-BE49-F238E27FC236}">
                <a16:creationId xmlns:a16="http://schemas.microsoft.com/office/drawing/2014/main" id="{7931F02C-9736-47D6-1F9F-5E191793811A}"/>
              </a:ext>
            </a:extLst>
          </p:cNvPr>
          <p:cNvSpPr>
            <a:spLocks noGrp="1"/>
          </p:cNvSpPr>
          <p:nvPr>
            <p:ph type="subTitle" idx="1"/>
          </p:nvPr>
        </p:nvSpPr>
        <p:spPr>
          <a:xfrm>
            <a:off x="477980" y="4872922"/>
            <a:ext cx="4023359" cy="1208141"/>
          </a:xfrm>
        </p:spPr>
        <p:txBody>
          <a:bodyPr>
            <a:normAutofit/>
          </a:bodyPr>
          <a:lstStyle/>
          <a:p>
            <a:r>
              <a:rPr lang="en-GB" sz="2000" dirty="0"/>
              <a:t>By Rhys Allen</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236E94A1-29C1-7F6A-24EC-10DBCFCA2093}"/>
              </a:ext>
            </a:extLst>
          </p:cNvPr>
          <p:cNvSpPr txBox="1"/>
          <p:nvPr/>
        </p:nvSpPr>
        <p:spPr>
          <a:xfrm>
            <a:off x="477980" y="949081"/>
            <a:ext cx="3444663" cy="369332"/>
          </a:xfrm>
          <a:prstGeom prst="rect">
            <a:avLst/>
          </a:prstGeom>
          <a:noFill/>
        </p:spPr>
        <p:txBody>
          <a:bodyPr wrap="square" rtlCol="0">
            <a:spAutoFit/>
          </a:bodyPr>
          <a:lstStyle/>
          <a:p>
            <a:r>
              <a:rPr lang="en-GB" dirty="0"/>
              <a:t>CIS5014                             Port 1</a:t>
            </a:r>
          </a:p>
        </p:txBody>
      </p:sp>
    </p:spTree>
    <p:extLst>
      <p:ext uri="{BB962C8B-B14F-4D97-AF65-F5344CB8AC3E}">
        <p14:creationId xmlns:p14="http://schemas.microsoft.com/office/powerpoint/2010/main" val="3081971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1E89-73E0-55AA-726F-B4CD20B5C24D}"/>
              </a:ext>
            </a:extLst>
          </p:cNvPr>
          <p:cNvSpPr>
            <a:spLocks noGrp="1"/>
          </p:cNvSpPr>
          <p:nvPr>
            <p:ph type="title"/>
          </p:nvPr>
        </p:nvSpPr>
        <p:spPr/>
        <p:txBody>
          <a:bodyPr>
            <a:normAutofit fontScale="90000"/>
          </a:bodyPr>
          <a:lstStyle/>
          <a:p>
            <a:r>
              <a:rPr lang="en-GB" dirty="0"/>
              <a:t>Level Design:</a:t>
            </a:r>
            <a:br>
              <a:rPr lang="en-GB" dirty="0"/>
            </a:br>
            <a:r>
              <a:rPr lang="en-GB" dirty="0"/>
              <a:t>Level 2</a:t>
            </a:r>
          </a:p>
        </p:txBody>
      </p:sp>
      <p:sp>
        <p:nvSpPr>
          <p:cNvPr id="3" name="Content Placeholder 2">
            <a:extLst>
              <a:ext uri="{FF2B5EF4-FFF2-40B4-BE49-F238E27FC236}">
                <a16:creationId xmlns:a16="http://schemas.microsoft.com/office/drawing/2014/main" id="{04F1AD03-1291-1878-8F0D-C06B5876EDFA}"/>
              </a:ext>
            </a:extLst>
          </p:cNvPr>
          <p:cNvSpPr>
            <a:spLocks noGrp="1"/>
          </p:cNvSpPr>
          <p:nvPr>
            <p:ph idx="1"/>
          </p:nvPr>
        </p:nvSpPr>
        <p:spPr>
          <a:xfrm>
            <a:off x="162428" y="2074966"/>
            <a:ext cx="7938916" cy="3694176"/>
          </a:xfrm>
        </p:spPr>
        <p:txBody>
          <a:bodyPr/>
          <a:lstStyle/>
          <a:p>
            <a:pPr marL="0" indent="0">
              <a:buNone/>
            </a:pPr>
            <a:r>
              <a:rPr lang="en-GB" dirty="0"/>
              <a:t>This is the Savannah level design for LVL 2, It features small sand mounds and jagged stones to give the enviroment more life. Similarly, to the other level each tier of building is present and the basic farmer NPC. It also features the boarder around the map like the original</a:t>
            </a:r>
          </a:p>
        </p:txBody>
      </p:sp>
      <p:pic>
        <p:nvPicPr>
          <p:cNvPr id="6" name="Picture 5">
            <a:extLst>
              <a:ext uri="{FF2B5EF4-FFF2-40B4-BE49-F238E27FC236}">
                <a16:creationId xmlns:a16="http://schemas.microsoft.com/office/drawing/2014/main" id="{F01FCDC9-2547-F5EA-2F36-B0C0C9AD173D}"/>
              </a:ext>
            </a:extLst>
          </p:cNvPr>
          <p:cNvPicPr>
            <a:picLocks noChangeAspect="1"/>
          </p:cNvPicPr>
          <p:nvPr/>
        </p:nvPicPr>
        <p:blipFill rotWithShape="1">
          <a:blip r:embed="rId2"/>
          <a:srcRect l="2285" t="2309" r="4839" b="3977"/>
          <a:stretch/>
        </p:blipFill>
        <p:spPr>
          <a:xfrm>
            <a:off x="7721651" y="3935896"/>
            <a:ext cx="4470350" cy="2763078"/>
          </a:xfrm>
          <a:prstGeom prst="rect">
            <a:avLst/>
          </a:prstGeom>
        </p:spPr>
      </p:pic>
    </p:spTree>
    <p:extLst>
      <p:ext uri="{BB962C8B-B14F-4D97-AF65-F5344CB8AC3E}">
        <p14:creationId xmlns:p14="http://schemas.microsoft.com/office/powerpoint/2010/main" val="2937643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1E89-73E0-55AA-726F-B4CD20B5C24D}"/>
              </a:ext>
            </a:extLst>
          </p:cNvPr>
          <p:cNvSpPr>
            <a:spLocks noGrp="1"/>
          </p:cNvSpPr>
          <p:nvPr>
            <p:ph type="title"/>
          </p:nvPr>
        </p:nvSpPr>
        <p:spPr/>
        <p:txBody>
          <a:bodyPr>
            <a:normAutofit fontScale="90000"/>
          </a:bodyPr>
          <a:lstStyle/>
          <a:p>
            <a:r>
              <a:rPr lang="en-GB" dirty="0"/>
              <a:t>Audio:</a:t>
            </a:r>
            <a:br>
              <a:rPr lang="en-GB" dirty="0"/>
            </a:br>
            <a:endParaRPr lang="en-GB" dirty="0"/>
          </a:p>
        </p:txBody>
      </p:sp>
      <p:sp>
        <p:nvSpPr>
          <p:cNvPr id="3" name="Content Placeholder 2">
            <a:extLst>
              <a:ext uri="{FF2B5EF4-FFF2-40B4-BE49-F238E27FC236}">
                <a16:creationId xmlns:a16="http://schemas.microsoft.com/office/drawing/2014/main" id="{04F1AD03-1291-1878-8F0D-C06B5876EDFA}"/>
              </a:ext>
            </a:extLst>
          </p:cNvPr>
          <p:cNvSpPr>
            <a:spLocks noGrp="1"/>
          </p:cNvSpPr>
          <p:nvPr>
            <p:ph idx="1"/>
          </p:nvPr>
        </p:nvSpPr>
        <p:spPr>
          <a:xfrm>
            <a:off x="571502" y="2171219"/>
            <a:ext cx="7938916" cy="2635320"/>
          </a:xfrm>
        </p:spPr>
        <p:txBody>
          <a:bodyPr>
            <a:normAutofit fontScale="55000" lnSpcReduction="20000"/>
          </a:bodyPr>
          <a:lstStyle/>
          <a:p>
            <a:pPr marL="0" indent="0">
              <a:buNone/>
            </a:pPr>
            <a:r>
              <a:rPr lang="en-GB" dirty="0"/>
              <a:t>For audio I have developed:</a:t>
            </a:r>
          </a:p>
          <a:p>
            <a:pPr marL="0" indent="0">
              <a:buNone/>
            </a:pPr>
            <a:r>
              <a:rPr lang="en-GB" dirty="0"/>
              <a:t>A small theme song that would play when the player would open to the main menu. The audio is only 20sec long, but it would loop</a:t>
            </a:r>
          </a:p>
          <a:p>
            <a:pPr marL="0" indent="0">
              <a:buNone/>
            </a:pPr>
            <a:r>
              <a:rPr lang="en-GB" dirty="0"/>
              <a:t>A failure sound effect that plays when the player tries to do something they can’t do, For example in populus you can terraform land if the player tries to terra form land not connected to any of their kingdom this noise will play subtly telling the player they can’t</a:t>
            </a:r>
          </a:p>
          <a:p>
            <a:pPr marL="0" indent="0">
              <a:buNone/>
            </a:pPr>
            <a:r>
              <a:rPr lang="en-GB" dirty="0"/>
              <a:t>A success sound affect for when a building evolves too the next stage. The original game is void of noise only having a low bass playing in the background, so implementing a noise for when a building evolves give the game some life</a:t>
            </a:r>
          </a:p>
          <a:p>
            <a:pPr marL="0" indent="0">
              <a:buNone/>
            </a:pPr>
            <a:r>
              <a:rPr lang="en-GB" dirty="0"/>
              <a:t>A Kill and Death noise for when the players followers fight the followers of another enemy god</a:t>
            </a:r>
          </a:p>
          <a:p>
            <a:pPr marL="0" indent="0">
              <a:buNone/>
            </a:pPr>
            <a:endParaRPr lang="en-GB" dirty="0"/>
          </a:p>
          <a:p>
            <a:pPr marL="0" indent="0">
              <a:buNone/>
            </a:pPr>
            <a:endParaRPr lang="en-GB" dirty="0"/>
          </a:p>
        </p:txBody>
      </p:sp>
      <p:sp>
        <p:nvSpPr>
          <p:cNvPr id="5" name="Content Placeholder 2">
            <a:extLst>
              <a:ext uri="{FF2B5EF4-FFF2-40B4-BE49-F238E27FC236}">
                <a16:creationId xmlns:a16="http://schemas.microsoft.com/office/drawing/2014/main" id="{9BB4B62E-F69A-1095-28CA-67E6A33B7A53}"/>
              </a:ext>
            </a:extLst>
          </p:cNvPr>
          <p:cNvSpPr txBox="1">
            <a:spLocks/>
          </p:cNvSpPr>
          <p:nvPr/>
        </p:nvSpPr>
        <p:spPr>
          <a:xfrm>
            <a:off x="8767093" y="2873303"/>
            <a:ext cx="962527" cy="245123"/>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Menu Music</a:t>
            </a:r>
          </a:p>
        </p:txBody>
      </p:sp>
      <p:pic>
        <p:nvPicPr>
          <p:cNvPr id="6" name="Theme song">
            <a:hlinkClick r:id="" action="ppaction://media"/>
            <a:extLst>
              <a:ext uri="{FF2B5EF4-FFF2-40B4-BE49-F238E27FC236}">
                <a16:creationId xmlns:a16="http://schemas.microsoft.com/office/drawing/2014/main" id="{857522E4-E6C9-EC66-F7BD-A7CAE3186A28}"/>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871281" y="2268595"/>
            <a:ext cx="609600" cy="609600"/>
          </a:xfrm>
          <a:prstGeom prst="rect">
            <a:avLst/>
          </a:prstGeom>
        </p:spPr>
      </p:pic>
      <p:pic>
        <p:nvPicPr>
          <p:cNvPr id="7" name="fail sound effect">
            <a:hlinkClick r:id="" action="ppaction://media"/>
            <a:extLst>
              <a:ext uri="{FF2B5EF4-FFF2-40B4-BE49-F238E27FC236}">
                <a16:creationId xmlns:a16="http://schemas.microsoft.com/office/drawing/2014/main" id="{00CD0825-2CE2-46D2-23EB-BF0BFFEF1A9B}"/>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871281" y="3129975"/>
            <a:ext cx="609600" cy="609600"/>
          </a:xfrm>
          <a:prstGeom prst="rect">
            <a:avLst/>
          </a:prstGeom>
        </p:spPr>
      </p:pic>
      <p:sp>
        <p:nvSpPr>
          <p:cNvPr id="8" name="Content Placeholder 2">
            <a:extLst>
              <a:ext uri="{FF2B5EF4-FFF2-40B4-BE49-F238E27FC236}">
                <a16:creationId xmlns:a16="http://schemas.microsoft.com/office/drawing/2014/main" id="{07A7404C-0F91-4EAA-82B2-D18AB18ADA2F}"/>
              </a:ext>
            </a:extLst>
          </p:cNvPr>
          <p:cNvSpPr txBox="1">
            <a:spLocks/>
          </p:cNvSpPr>
          <p:nvPr/>
        </p:nvSpPr>
        <p:spPr>
          <a:xfrm>
            <a:off x="8881395" y="3723134"/>
            <a:ext cx="713788" cy="245123"/>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Fail </a:t>
            </a:r>
            <a:r>
              <a:rPr lang="en-GB" dirty="0" err="1"/>
              <a:t>Sfx</a:t>
            </a:r>
            <a:endParaRPr lang="en-GB" dirty="0"/>
          </a:p>
        </p:txBody>
      </p:sp>
      <p:pic>
        <p:nvPicPr>
          <p:cNvPr id="9" name="successful sound affect">
            <a:hlinkClick r:id="" action="ppaction://media"/>
            <a:extLst>
              <a:ext uri="{FF2B5EF4-FFF2-40B4-BE49-F238E27FC236}">
                <a16:creationId xmlns:a16="http://schemas.microsoft.com/office/drawing/2014/main" id="{96FD53D9-61F7-CACD-6432-BF0DCC8CC0B3}"/>
              </a:ext>
            </a:extLst>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8871281" y="3975879"/>
            <a:ext cx="609600" cy="609600"/>
          </a:xfrm>
          <a:prstGeom prst="rect">
            <a:avLst/>
          </a:prstGeom>
        </p:spPr>
      </p:pic>
      <p:sp>
        <p:nvSpPr>
          <p:cNvPr id="10" name="Content Placeholder 2">
            <a:extLst>
              <a:ext uri="{FF2B5EF4-FFF2-40B4-BE49-F238E27FC236}">
                <a16:creationId xmlns:a16="http://schemas.microsoft.com/office/drawing/2014/main" id="{4E19761C-50E0-DEF5-6082-D78EFE3A2B3A}"/>
              </a:ext>
            </a:extLst>
          </p:cNvPr>
          <p:cNvSpPr txBox="1">
            <a:spLocks/>
          </p:cNvSpPr>
          <p:nvPr/>
        </p:nvSpPr>
        <p:spPr>
          <a:xfrm>
            <a:off x="8767093" y="4561416"/>
            <a:ext cx="1026612" cy="245123"/>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Success </a:t>
            </a:r>
            <a:r>
              <a:rPr lang="en-GB" dirty="0" err="1"/>
              <a:t>Sfx</a:t>
            </a:r>
            <a:endParaRPr lang="en-GB" dirty="0"/>
          </a:p>
        </p:txBody>
      </p:sp>
      <p:pic>
        <p:nvPicPr>
          <p:cNvPr id="11" name="Death noise">
            <a:hlinkClick r:id="" action="ppaction://media"/>
            <a:extLst>
              <a:ext uri="{FF2B5EF4-FFF2-40B4-BE49-F238E27FC236}">
                <a16:creationId xmlns:a16="http://schemas.microsoft.com/office/drawing/2014/main" id="{632DEA98-9B6A-3173-5668-99751B9BD9F2}"/>
              </a:ext>
            </a:extLst>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9841744" y="2268595"/>
            <a:ext cx="609600" cy="609600"/>
          </a:xfrm>
          <a:prstGeom prst="rect">
            <a:avLst/>
          </a:prstGeom>
        </p:spPr>
      </p:pic>
      <p:pic>
        <p:nvPicPr>
          <p:cNvPr id="12" name="kill noise">
            <a:hlinkClick r:id="" action="ppaction://media"/>
            <a:extLst>
              <a:ext uri="{FF2B5EF4-FFF2-40B4-BE49-F238E27FC236}">
                <a16:creationId xmlns:a16="http://schemas.microsoft.com/office/drawing/2014/main" id="{ACBE6EF0-9837-BA1C-B3FE-472BECA47799}"/>
              </a:ext>
            </a:extLst>
          </p:cNvPr>
          <p:cNvPicPr>
            <a:picLocks noChangeAspect="1"/>
          </p:cNvPicPr>
          <p:nvPr>
            <a:audioFile r:link="rId10"/>
            <p:extLst>
              <p:ext uri="{DAA4B4D4-6D71-4841-9C94-3DE7FCFB9230}">
                <p14:media xmlns:p14="http://schemas.microsoft.com/office/powerpoint/2010/main" r:embed="rId9"/>
              </p:ext>
            </p:extLst>
          </p:nvPr>
        </p:nvPicPr>
        <p:blipFill>
          <a:blip r:embed="rId14"/>
          <a:stretch>
            <a:fillRect/>
          </a:stretch>
        </p:blipFill>
        <p:spPr>
          <a:xfrm>
            <a:off x="9841744" y="3113534"/>
            <a:ext cx="609600" cy="609600"/>
          </a:xfrm>
          <a:prstGeom prst="rect">
            <a:avLst/>
          </a:prstGeom>
        </p:spPr>
      </p:pic>
      <p:sp>
        <p:nvSpPr>
          <p:cNvPr id="13" name="Content Placeholder 2">
            <a:extLst>
              <a:ext uri="{FF2B5EF4-FFF2-40B4-BE49-F238E27FC236}">
                <a16:creationId xmlns:a16="http://schemas.microsoft.com/office/drawing/2014/main" id="{7F5A6E85-DF6D-6185-8AB7-441F0E728E03}"/>
              </a:ext>
            </a:extLst>
          </p:cNvPr>
          <p:cNvSpPr txBox="1">
            <a:spLocks/>
          </p:cNvSpPr>
          <p:nvPr/>
        </p:nvSpPr>
        <p:spPr>
          <a:xfrm>
            <a:off x="9729620" y="2868411"/>
            <a:ext cx="962527" cy="245123"/>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Death </a:t>
            </a:r>
            <a:r>
              <a:rPr lang="en-GB" dirty="0" err="1"/>
              <a:t>Sfx</a:t>
            </a:r>
            <a:endParaRPr lang="en-GB" dirty="0"/>
          </a:p>
        </p:txBody>
      </p:sp>
      <p:sp>
        <p:nvSpPr>
          <p:cNvPr id="14" name="Content Placeholder 2">
            <a:extLst>
              <a:ext uri="{FF2B5EF4-FFF2-40B4-BE49-F238E27FC236}">
                <a16:creationId xmlns:a16="http://schemas.microsoft.com/office/drawing/2014/main" id="{477C7571-66FE-E551-CC6F-790242CCAF2F}"/>
              </a:ext>
            </a:extLst>
          </p:cNvPr>
          <p:cNvSpPr txBox="1">
            <a:spLocks/>
          </p:cNvSpPr>
          <p:nvPr/>
        </p:nvSpPr>
        <p:spPr>
          <a:xfrm>
            <a:off x="9841744" y="3739575"/>
            <a:ext cx="962527" cy="245123"/>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Kill </a:t>
            </a:r>
            <a:r>
              <a:rPr lang="en-GB" dirty="0" err="1"/>
              <a:t>Sfx</a:t>
            </a:r>
            <a:endParaRPr lang="en-GB" dirty="0"/>
          </a:p>
        </p:txBody>
      </p:sp>
      <p:pic>
        <p:nvPicPr>
          <p:cNvPr id="15" name="Clash noise">
            <a:hlinkClick r:id="" action="ppaction://media"/>
            <a:extLst>
              <a:ext uri="{FF2B5EF4-FFF2-40B4-BE49-F238E27FC236}">
                <a16:creationId xmlns:a16="http://schemas.microsoft.com/office/drawing/2014/main" id="{0D14B463-D15F-AA77-C4FA-0DA56D0C8B46}"/>
              </a:ext>
            </a:extLst>
          </p:cNvPr>
          <p:cNvPicPr>
            <a:picLocks noChangeAspect="1"/>
          </p:cNvPicPr>
          <p:nvPr>
            <a:audioFile r:link="rId12"/>
            <p:extLst>
              <p:ext uri="{DAA4B4D4-6D71-4841-9C94-3DE7FCFB9230}">
                <p14:media xmlns:p14="http://schemas.microsoft.com/office/powerpoint/2010/main" r:embed="rId11"/>
              </p:ext>
            </p:extLst>
          </p:nvPr>
        </p:nvPicPr>
        <p:blipFill>
          <a:blip r:embed="rId14"/>
          <a:stretch>
            <a:fillRect/>
          </a:stretch>
        </p:blipFill>
        <p:spPr>
          <a:xfrm>
            <a:off x="9861797" y="3978199"/>
            <a:ext cx="609600" cy="609600"/>
          </a:xfrm>
          <a:prstGeom prst="rect">
            <a:avLst/>
          </a:prstGeom>
        </p:spPr>
      </p:pic>
      <p:sp>
        <p:nvSpPr>
          <p:cNvPr id="16" name="Content Placeholder 2">
            <a:extLst>
              <a:ext uri="{FF2B5EF4-FFF2-40B4-BE49-F238E27FC236}">
                <a16:creationId xmlns:a16="http://schemas.microsoft.com/office/drawing/2014/main" id="{208777F7-2FB7-71FD-BAA3-F5B13CD5D0B7}"/>
              </a:ext>
            </a:extLst>
          </p:cNvPr>
          <p:cNvSpPr txBox="1">
            <a:spLocks/>
          </p:cNvSpPr>
          <p:nvPr/>
        </p:nvSpPr>
        <p:spPr>
          <a:xfrm>
            <a:off x="9729620" y="4561416"/>
            <a:ext cx="1263191" cy="245123"/>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Metal Clash </a:t>
            </a:r>
            <a:r>
              <a:rPr lang="en-GB" dirty="0" err="1"/>
              <a:t>Sfx</a:t>
            </a:r>
            <a:endParaRPr lang="en-GB" dirty="0"/>
          </a:p>
        </p:txBody>
      </p:sp>
    </p:spTree>
    <p:extLst>
      <p:ext uri="{BB962C8B-B14F-4D97-AF65-F5344CB8AC3E}">
        <p14:creationId xmlns:p14="http://schemas.microsoft.com/office/powerpoint/2010/main" val="202757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8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92"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306" fill="hold"/>
                                        <p:tgtEl>
                                          <p:spTgt spid="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99" fill="hold"/>
                                        <p:tgtEl>
                                          <p:spTgt spid="11"/>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621" fill="hold"/>
                                        <p:tgtEl>
                                          <p:spTgt spid="12"/>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46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7" fill="hold" display="0">
                  <p:stCondLst>
                    <p:cond delay="indefinite"/>
                  </p:stCondLst>
                  <p:endCondLst>
                    <p:cond evt="onStopAudio" delay="0">
                      <p:tgtEl>
                        <p:sldTgt/>
                      </p:tgtEl>
                    </p:cond>
                  </p:endCondLst>
                </p:cTn>
                <p:tgtEl>
                  <p:spTgt spid="6"/>
                </p:tgtEl>
              </p:cMediaNode>
            </p:audio>
            <p:audio>
              <p:cMediaNode vol="80000">
                <p:cTn id="28" fill="hold" display="0">
                  <p:stCondLst>
                    <p:cond delay="indefinite"/>
                  </p:stCondLst>
                  <p:endCondLst>
                    <p:cond evt="onStopAudio" delay="0">
                      <p:tgtEl>
                        <p:sldTgt/>
                      </p:tgtEl>
                    </p:cond>
                  </p:endCondLst>
                </p:cTn>
                <p:tgtEl>
                  <p:spTgt spid="7"/>
                </p:tgtEl>
              </p:cMediaNode>
            </p:audio>
            <p:audio>
              <p:cMediaNode vol="80000">
                <p:cTn id="29" fill="hold" display="0">
                  <p:stCondLst>
                    <p:cond delay="indefinite"/>
                  </p:stCondLst>
                  <p:endCondLst>
                    <p:cond evt="onStopAudio" delay="0">
                      <p:tgtEl>
                        <p:sldTgt/>
                      </p:tgtEl>
                    </p:cond>
                  </p:endCondLst>
                </p:cTn>
                <p:tgtEl>
                  <p:spTgt spid="9"/>
                </p:tgtEl>
              </p:cMediaNode>
            </p:audio>
            <p:audio>
              <p:cMediaNode vol="80000">
                <p:cTn id="30" fill="hold" display="0">
                  <p:stCondLst>
                    <p:cond delay="indefinite"/>
                  </p:stCondLst>
                  <p:endCondLst>
                    <p:cond evt="onStopAudio" delay="0">
                      <p:tgtEl>
                        <p:sldTgt/>
                      </p:tgtEl>
                    </p:cond>
                  </p:endCondLst>
                </p:cTn>
                <p:tgtEl>
                  <p:spTgt spid="11"/>
                </p:tgtEl>
              </p:cMediaNode>
            </p:audio>
            <p:audio>
              <p:cMediaNode vol="80000">
                <p:cTn id="31" fill="hold" display="0">
                  <p:stCondLst>
                    <p:cond delay="indefinite"/>
                  </p:stCondLst>
                  <p:endCondLst>
                    <p:cond evt="onStopAudio" delay="0">
                      <p:tgtEl>
                        <p:sldTgt/>
                      </p:tgtEl>
                    </p:cond>
                  </p:endCondLst>
                </p:cTn>
                <p:tgtEl>
                  <p:spTgt spid="12"/>
                </p:tgtEl>
              </p:cMediaNode>
            </p:audio>
            <p:audio>
              <p:cMediaNode vol="80000">
                <p:cTn id="32"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1E89-73E0-55AA-726F-B4CD20B5C24D}"/>
              </a:ext>
            </a:extLst>
          </p:cNvPr>
          <p:cNvSpPr>
            <a:spLocks noGrp="1"/>
          </p:cNvSpPr>
          <p:nvPr>
            <p:ph type="title"/>
          </p:nvPr>
        </p:nvSpPr>
        <p:spPr/>
        <p:txBody>
          <a:bodyPr>
            <a:normAutofit fontScale="90000"/>
          </a:bodyPr>
          <a:lstStyle/>
          <a:p>
            <a:r>
              <a:rPr lang="en-GB" dirty="0"/>
              <a:t>3D Modelling:</a:t>
            </a:r>
            <a:br>
              <a:rPr lang="en-GB" dirty="0"/>
            </a:br>
            <a:r>
              <a:rPr lang="en-GB" dirty="0"/>
              <a:t>Building</a:t>
            </a:r>
          </a:p>
        </p:txBody>
      </p:sp>
      <p:sp>
        <p:nvSpPr>
          <p:cNvPr id="3" name="Content Placeholder 2">
            <a:extLst>
              <a:ext uri="{FF2B5EF4-FFF2-40B4-BE49-F238E27FC236}">
                <a16:creationId xmlns:a16="http://schemas.microsoft.com/office/drawing/2014/main" id="{04F1AD03-1291-1878-8F0D-C06B5876EDFA}"/>
              </a:ext>
            </a:extLst>
          </p:cNvPr>
          <p:cNvSpPr>
            <a:spLocks noGrp="1"/>
          </p:cNvSpPr>
          <p:nvPr>
            <p:ph idx="1"/>
          </p:nvPr>
        </p:nvSpPr>
        <p:spPr>
          <a:xfrm>
            <a:off x="2546160" y="2094464"/>
            <a:ext cx="4670861" cy="1015699"/>
          </a:xfrm>
        </p:spPr>
        <p:txBody>
          <a:bodyPr>
            <a:normAutofit/>
          </a:bodyPr>
          <a:lstStyle/>
          <a:p>
            <a:pPr marL="0" indent="0">
              <a:buNone/>
            </a:pPr>
            <a:r>
              <a:rPr lang="en-GB" sz="1100" dirty="0"/>
              <a:t>This is the first evolution of the building, Based on middle ages, Asian architecture. I used a bases of cubes to create floor, walls, roof and support bases. Then using a cylinder, I made wooden support beams to hold up the roof and reinforce the walks to add some texture to the bland walls</a:t>
            </a:r>
          </a:p>
        </p:txBody>
      </p:sp>
      <p:pic>
        <p:nvPicPr>
          <p:cNvPr id="7" name="Picture 6">
            <a:extLst>
              <a:ext uri="{FF2B5EF4-FFF2-40B4-BE49-F238E27FC236}">
                <a16:creationId xmlns:a16="http://schemas.microsoft.com/office/drawing/2014/main" id="{568C2449-349D-BDA6-3CA1-433EF68E67C0}"/>
              </a:ext>
            </a:extLst>
          </p:cNvPr>
          <p:cNvPicPr>
            <a:picLocks noChangeAspect="1"/>
          </p:cNvPicPr>
          <p:nvPr/>
        </p:nvPicPr>
        <p:blipFill>
          <a:blip r:embed="rId2"/>
          <a:stretch>
            <a:fillRect/>
          </a:stretch>
        </p:blipFill>
        <p:spPr>
          <a:xfrm>
            <a:off x="58110" y="2086062"/>
            <a:ext cx="2319130" cy="1491455"/>
          </a:xfrm>
          <a:prstGeom prst="rect">
            <a:avLst/>
          </a:prstGeom>
        </p:spPr>
      </p:pic>
      <p:pic>
        <p:nvPicPr>
          <p:cNvPr id="4" name="Picture 3">
            <a:extLst>
              <a:ext uri="{FF2B5EF4-FFF2-40B4-BE49-F238E27FC236}">
                <a16:creationId xmlns:a16="http://schemas.microsoft.com/office/drawing/2014/main" id="{3937A332-A883-6081-DBB1-AD2D1EF445CE}"/>
              </a:ext>
            </a:extLst>
          </p:cNvPr>
          <p:cNvPicPr>
            <a:picLocks noChangeAspect="1"/>
          </p:cNvPicPr>
          <p:nvPr/>
        </p:nvPicPr>
        <p:blipFill>
          <a:blip r:embed="rId3"/>
          <a:stretch>
            <a:fillRect/>
          </a:stretch>
        </p:blipFill>
        <p:spPr>
          <a:xfrm>
            <a:off x="58110" y="3638331"/>
            <a:ext cx="2319130" cy="1491454"/>
          </a:xfrm>
          <a:prstGeom prst="rect">
            <a:avLst/>
          </a:prstGeom>
        </p:spPr>
      </p:pic>
      <p:pic>
        <p:nvPicPr>
          <p:cNvPr id="6" name="Picture 5">
            <a:extLst>
              <a:ext uri="{FF2B5EF4-FFF2-40B4-BE49-F238E27FC236}">
                <a16:creationId xmlns:a16="http://schemas.microsoft.com/office/drawing/2014/main" id="{9BC10B2E-2347-9F15-6193-4354C310F141}"/>
              </a:ext>
            </a:extLst>
          </p:cNvPr>
          <p:cNvPicPr>
            <a:picLocks noChangeAspect="1"/>
          </p:cNvPicPr>
          <p:nvPr/>
        </p:nvPicPr>
        <p:blipFill>
          <a:blip r:embed="rId4"/>
          <a:stretch>
            <a:fillRect/>
          </a:stretch>
        </p:blipFill>
        <p:spPr>
          <a:xfrm>
            <a:off x="58110" y="5182197"/>
            <a:ext cx="2319130" cy="1616168"/>
          </a:xfrm>
          <a:prstGeom prst="rect">
            <a:avLst/>
          </a:prstGeom>
        </p:spPr>
      </p:pic>
      <p:sp>
        <p:nvSpPr>
          <p:cNvPr id="8" name="Content Placeholder 2">
            <a:extLst>
              <a:ext uri="{FF2B5EF4-FFF2-40B4-BE49-F238E27FC236}">
                <a16:creationId xmlns:a16="http://schemas.microsoft.com/office/drawing/2014/main" id="{4DF3047B-4253-0610-719F-D30090000DB2}"/>
              </a:ext>
            </a:extLst>
          </p:cNvPr>
          <p:cNvSpPr txBox="1">
            <a:spLocks/>
          </p:cNvSpPr>
          <p:nvPr/>
        </p:nvSpPr>
        <p:spPr>
          <a:xfrm>
            <a:off x="2546160" y="3050005"/>
            <a:ext cx="798620" cy="21055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100" dirty="0"/>
              <a:t>646 poly</a:t>
            </a:r>
          </a:p>
        </p:txBody>
      </p:sp>
      <p:sp>
        <p:nvSpPr>
          <p:cNvPr id="9" name="Content Placeholder 2">
            <a:extLst>
              <a:ext uri="{FF2B5EF4-FFF2-40B4-BE49-F238E27FC236}">
                <a16:creationId xmlns:a16="http://schemas.microsoft.com/office/drawing/2014/main" id="{77339D8A-E5E9-6E42-DE64-A74F1E09958A}"/>
              </a:ext>
            </a:extLst>
          </p:cNvPr>
          <p:cNvSpPr txBox="1">
            <a:spLocks/>
          </p:cNvSpPr>
          <p:nvPr/>
        </p:nvSpPr>
        <p:spPr>
          <a:xfrm>
            <a:off x="2494023" y="4385049"/>
            <a:ext cx="798620" cy="21055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100" dirty="0"/>
              <a:t>1306 poly</a:t>
            </a:r>
          </a:p>
        </p:txBody>
      </p:sp>
      <p:sp>
        <p:nvSpPr>
          <p:cNvPr id="10" name="Content Placeholder 2">
            <a:extLst>
              <a:ext uri="{FF2B5EF4-FFF2-40B4-BE49-F238E27FC236}">
                <a16:creationId xmlns:a16="http://schemas.microsoft.com/office/drawing/2014/main" id="{7ACFCDAD-B490-6C97-81A4-E70735AE4D10}"/>
              </a:ext>
            </a:extLst>
          </p:cNvPr>
          <p:cNvSpPr txBox="1">
            <a:spLocks/>
          </p:cNvSpPr>
          <p:nvPr/>
        </p:nvSpPr>
        <p:spPr>
          <a:xfrm>
            <a:off x="2494023" y="3579904"/>
            <a:ext cx="4670861" cy="101569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100" dirty="0"/>
              <a:t>This is the second evolution of the building, using the same objects and patterns to expand the first hut with two new rooms, Adding more support beams on the front and back give it some contrast from the other parts of the buildings</a:t>
            </a:r>
          </a:p>
        </p:txBody>
      </p:sp>
      <p:sp>
        <p:nvSpPr>
          <p:cNvPr id="5" name="Content Placeholder 2">
            <a:extLst>
              <a:ext uri="{FF2B5EF4-FFF2-40B4-BE49-F238E27FC236}">
                <a16:creationId xmlns:a16="http://schemas.microsoft.com/office/drawing/2014/main" id="{B8F9A920-174D-E430-0239-07AB30BC4FF4}"/>
              </a:ext>
            </a:extLst>
          </p:cNvPr>
          <p:cNvSpPr txBox="1">
            <a:spLocks/>
          </p:cNvSpPr>
          <p:nvPr/>
        </p:nvSpPr>
        <p:spPr>
          <a:xfrm>
            <a:off x="2494023" y="5987342"/>
            <a:ext cx="798620" cy="21055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100" dirty="0"/>
              <a:t>1682 poly</a:t>
            </a:r>
          </a:p>
        </p:txBody>
      </p:sp>
      <p:sp>
        <p:nvSpPr>
          <p:cNvPr id="11" name="Content Placeholder 2">
            <a:extLst>
              <a:ext uri="{FF2B5EF4-FFF2-40B4-BE49-F238E27FC236}">
                <a16:creationId xmlns:a16="http://schemas.microsoft.com/office/drawing/2014/main" id="{CB411713-C513-6282-8EB5-AB3B3F50D0BF}"/>
              </a:ext>
            </a:extLst>
          </p:cNvPr>
          <p:cNvSpPr txBox="1">
            <a:spLocks/>
          </p:cNvSpPr>
          <p:nvPr/>
        </p:nvSpPr>
        <p:spPr>
          <a:xfrm>
            <a:off x="2494023" y="5182197"/>
            <a:ext cx="4670861" cy="101569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100" dirty="0"/>
              <a:t>This is the third iteration of the building, Its gained upper floors and a proper roof. A descending pattern up matches the architecture of the middle-aged Asia. The roof was created by making a thick base with a thin wall above and continuing on that pattern until the roof</a:t>
            </a:r>
          </a:p>
        </p:txBody>
      </p:sp>
      <p:pic>
        <p:nvPicPr>
          <p:cNvPr id="13" name="Picture 12">
            <a:extLst>
              <a:ext uri="{FF2B5EF4-FFF2-40B4-BE49-F238E27FC236}">
                <a16:creationId xmlns:a16="http://schemas.microsoft.com/office/drawing/2014/main" id="{04C823FD-333E-7EB1-F631-A97D25C17403}"/>
              </a:ext>
            </a:extLst>
          </p:cNvPr>
          <p:cNvPicPr>
            <a:picLocks noChangeAspect="1"/>
          </p:cNvPicPr>
          <p:nvPr/>
        </p:nvPicPr>
        <p:blipFill>
          <a:blip r:embed="rId5"/>
          <a:stretch>
            <a:fillRect/>
          </a:stretch>
        </p:blipFill>
        <p:spPr>
          <a:xfrm>
            <a:off x="7164884" y="2564465"/>
            <a:ext cx="1318680" cy="932120"/>
          </a:xfrm>
          <a:prstGeom prst="rect">
            <a:avLst/>
          </a:prstGeom>
        </p:spPr>
      </p:pic>
      <p:sp>
        <p:nvSpPr>
          <p:cNvPr id="14" name="Content Placeholder 2">
            <a:extLst>
              <a:ext uri="{FF2B5EF4-FFF2-40B4-BE49-F238E27FC236}">
                <a16:creationId xmlns:a16="http://schemas.microsoft.com/office/drawing/2014/main" id="{6589BB06-E721-E984-8C10-CFC0D8FC5DB5}"/>
              </a:ext>
            </a:extLst>
          </p:cNvPr>
          <p:cNvSpPr txBox="1">
            <a:spLocks/>
          </p:cNvSpPr>
          <p:nvPr/>
        </p:nvSpPr>
        <p:spPr>
          <a:xfrm>
            <a:off x="7595444" y="2178685"/>
            <a:ext cx="875573" cy="29084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100" dirty="0"/>
              <a:t>The creation process:</a:t>
            </a:r>
          </a:p>
        </p:txBody>
      </p:sp>
      <p:pic>
        <p:nvPicPr>
          <p:cNvPr id="16" name="Picture 15">
            <a:extLst>
              <a:ext uri="{FF2B5EF4-FFF2-40B4-BE49-F238E27FC236}">
                <a16:creationId xmlns:a16="http://schemas.microsoft.com/office/drawing/2014/main" id="{3F824726-7347-3A10-9130-B1851180C186}"/>
              </a:ext>
            </a:extLst>
          </p:cNvPr>
          <p:cNvPicPr>
            <a:picLocks noChangeAspect="1"/>
          </p:cNvPicPr>
          <p:nvPr/>
        </p:nvPicPr>
        <p:blipFill>
          <a:blip r:embed="rId6"/>
          <a:stretch>
            <a:fillRect/>
          </a:stretch>
        </p:blipFill>
        <p:spPr>
          <a:xfrm>
            <a:off x="8525780" y="2459922"/>
            <a:ext cx="1377095" cy="986521"/>
          </a:xfrm>
          <a:prstGeom prst="rect">
            <a:avLst/>
          </a:prstGeom>
        </p:spPr>
      </p:pic>
      <p:pic>
        <p:nvPicPr>
          <p:cNvPr id="18" name="Picture 17">
            <a:extLst>
              <a:ext uri="{FF2B5EF4-FFF2-40B4-BE49-F238E27FC236}">
                <a16:creationId xmlns:a16="http://schemas.microsoft.com/office/drawing/2014/main" id="{AABB2310-E6F6-29A6-3642-B75298185C03}"/>
              </a:ext>
            </a:extLst>
          </p:cNvPr>
          <p:cNvPicPr>
            <a:picLocks noChangeAspect="1"/>
          </p:cNvPicPr>
          <p:nvPr/>
        </p:nvPicPr>
        <p:blipFill>
          <a:blip r:embed="rId7"/>
          <a:stretch>
            <a:fillRect/>
          </a:stretch>
        </p:blipFill>
        <p:spPr>
          <a:xfrm>
            <a:off x="8525780" y="3492149"/>
            <a:ext cx="1377095" cy="939664"/>
          </a:xfrm>
          <a:prstGeom prst="rect">
            <a:avLst/>
          </a:prstGeom>
        </p:spPr>
      </p:pic>
      <p:pic>
        <p:nvPicPr>
          <p:cNvPr id="20" name="Picture 19">
            <a:extLst>
              <a:ext uri="{FF2B5EF4-FFF2-40B4-BE49-F238E27FC236}">
                <a16:creationId xmlns:a16="http://schemas.microsoft.com/office/drawing/2014/main" id="{6B247CA6-DDBE-5E6B-A8EB-A7CEC820B15C}"/>
              </a:ext>
            </a:extLst>
          </p:cNvPr>
          <p:cNvPicPr>
            <a:picLocks noChangeAspect="1"/>
          </p:cNvPicPr>
          <p:nvPr/>
        </p:nvPicPr>
        <p:blipFill>
          <a:blip r:embed="rId8"/>
          <a:stretch>
            <a:fillRect/>
          </a:stretch>
        </p:blipFill>
        <p:spPr>
          <a:xfrm>
            <a:off x="7164884" y="3549696"/>
            <a:ext cx="1097596" cy="882117"/>
          </a:xfrm>
          <a:prstGeom prst="rect">
            <a:avLst/>
          </a:prstGeom>
        </p:spPr>
      </p:pic>
      <p:pic>
        <p:nvPicPr>
          <p:cNvPr id="22" name="Picture 21">
            <a:extLst>
              <a:ext uri="{FF2B5EF4-FFF2-40B4-BE49-F238E27FC236}">
                <a16:creationId xmlns:a16="http://schemas.microsoft.com/office/drawing/2014/main" id="{8F97F774-38BD-E1FD-198A-B6DB5A7A8816}"/>
              </a:ext>
            </a:extLst>
          </p:cNvPr>
          <p:cNvPicPr>
            <a:picLocks noChangeAspect="1"/>
          </p:cNvPicPr>
          <p:nvPr/>
        </p:nvPicPr>
        <p:blipFill>
          <a:blip r:embed="rId9"/>
          <a:stretch>
            <a:fillRect/>
          </a:stretch>
        </p:blipFill>
        <p:spPr>
          <a:xfrm>
            <a:off x="8749418" y="4477519"/>
            <a:ext cx="1377095" cy="930719"/>
          </a:xfrm>
          <a:prstGeom prst="rect">
            <a:avLst/>
          </a:prstGeom>
        </p:spPr>
      </p:pic>
      <p:pic>
        <p:nvPicPr>
          <p:cNvPr id="26" name="Picture 25">
            <a:extLst>
              <a:ext uri="{FF2B5EF4-FFF2-40B4-BE49-F238E27FC236}">
                <a16:creationId xmlns:a16="http://schemas.microsoft.com/office/drawing/2014/main" id="{B97B4D09-6622-DED4-028D-4F298AEA3799}"/>
              </a:ext>
            </a:extLst>
          </p:cNvPr>
          <p:cNvPicPr>
            <a:picLocks noChangeAspect="1"/>
          </p:cNvPicPr>
          <p:nvPr/>
        </p:nvPicPr>
        <p:blipFill>
          <a:blip r:embed="rId10"/>
          <a:stretch>
            <a:fillRect/>
          </a:stretch>
        </p:blipFill>
        <p:spPr>
          <a:xfrm>
            <a:off x="7164884" y="4490326"/>
            <a:ext cx="1539789" cy="860607"/>
          </a:xfrm>
          <a:prstGeom prst="rect">
            <a:avLst/>
          </a:prstGeom>
        </p:spPr>
      </p:pic>
      <p:pic>
        <p:nvPicPr>
          <p:cNvPr id="28" name="Picture 27">
            <a:extLst>
              <a:ext uri="{FF2B5EF4-FFF2-40B4-BE49-F238E27FC236}">
                <a16:creationId xmlns:a16="http://schemas.microsoft.com/office/drawing/2014/main" id="{82045FDF-30AE-62B0-78D7-1C68EA966256}"/>
              </a:ext>
            </a:extLst>
          </p:cNvPr>
          <p:cNvPicPr>
            <a:picLocks noChangeAspect="1"/>
          </p:cNvPicPr>
          <p:nvPr/>
        </p:nvPicPr>
        <p:blipFill>
          <a:blip r:embed="rId11"/>
          <a:stretch>
            <a:fillRect/>
          </a:stretch>
        </p:blipFill>
        <p:spPr>
          <a:xfrm>
            <a:off x="8965987" y="5426819"/>
            <a:ext cx="1736691" cy="886550"/>
          </a:xfrm>
          <a:prstGeom prst="rect">
            <a:avLst/>
          </a:prstGeom>
        </p:spPr>
      </p:pic>
      <p:pic>
        <p:nvPicPr>
          <p:cNvPr id="30" name="Picture 29">
            <a:extLst>
              <a:ext uri="{FF2B5EF4-FFF2-40B4-BE49-F238E27FC236}">
                <a16:creationId xmlns:a16="http://schemas.microsoft.com/office/drawing/2014/main" id="{47811FB8-C33D-C0BD-D1E6-B6B4F651AFBF}"/>
              </a:ext>
            </a:extLst>
          </p:cNvPr>
          <p:cNvPicPr>
            <a:picLocks noChangeAspect="1"/>
          </p:cNvPicPr>
          <p:nvPr/>
        </p:nvPicPr>
        <p:blipFill>
          <a:blip r:embed="rId12"/>
          <a:stretch>
            <a:fillRect/>
          </a:stretch>
        </p:blipFill>
        <p:spPr>
          <a:xfrm>
            <a:off x="7164884" y="5424689"/>
            <a:ext cx="1736691" cy="890811"/>
          </a:xfrm>
          <a:prstGeom prst="rect">
            <a:avLst/>
          </a:prstGeom>
        </p:spPr>
      </p:pic>
      <p:sp>
        <p:nvSpPr>
          <p:cNvPr id="31" name="TextBox 30">
            <a:extLst>
              <a:ext uri="{FF2B5EF4-FFF2-40B4-BE49-F238E27FC236}">
                <a16:creationId xmlns:a16="http://schemas.microsoft.com/office/drawing/2014/main" id="{C55C5985-839E-DB91-41EA-05858BB8C607}"/>
              </a:ext>
            </a:extLst>
          </p:cNvPr>
          <p:cNvSpPr txBox="1"/>
          <p:nvPr/>
        </p:nvSpPr>
        <p:spPr>
          <a:xfrm>
            <a:off x="10134829" y="2118841"/>
            <a:ext cx="1652870" cy="3477875"/>
          </a:xfrm>
          <a:prstGeom prst="rect">
            <a:avLst/>
          </a:prstGeom>
          <a:noFill/>
        </p:spPr>
        <p:txBody>
          <a:bodyPr wrap="square" rtlCol="0">
            <a:spAutoFit/>
          </a:bodyPr>
          <a:lstStyle/>
          <a:p>
            <a:r>
              <a:rPr lang="en-GB" sz="1100" dirty="0"/>
              <a:t>All objects you seen are the bones of the buildings and its evolutions. The floors, roofs and walls are made from cubes that were flatten, the reinforcement poles are cylinders; one of which is more flattened to give it a sharper look and the other rounder. The two unique sections are the upper walls Which is made from many thin cubes to fight the unique shape of the roof</a:t>
            </a:r>
          </a:p>
          <a:p>
            <a:endParaRPr lang="en-GB" sz="1100" dirty="0"/>
          </a:p>
        </p:txBody>
      </p:sp>
      <p:sp>
        <p:nvSpPr>
          <p:cNvPr id="32" name="TextBox 31">
            <a:extLst>
              <a:ext uri="{FF2B5EF4-FFF2-40B4-BE49-F238E27FC236}">
                <a16:creationId xmlns:a16="http://schemas.microsoft.com/office/drawing/2014/main" id="{7625F4F7-91DD-64FB-FF7D-9CF53D259CE0}"/>
              </a:ext>
            </a:extLst>
          </p:cNvPr>
          <p:cNvSpPr txBox="1"/>
          <p:nvPr/>
        </p:nvSpPr>
        <p:spPr>
          <a:xfrm>
            <a:off x="10710994" y="5350933"/>
            <a:ext cx="1377095" cy="1446550"/>
          </a:xfrm>
          <a:prstGeom prst="rect">
            <a:avLst/>
          </a:prstGeom>
          <a:noFill/>
        </p:spPr>
        <p:txBody>
          <a:bodyPr wrap="square" rtlCol="0">
            <a:spAutoFit/>
          </a:bodyPr>
          <a:lstStyle/>
          <a:p>
            <a:r>
              <a:rPr lang="en-GB" sz="1100" dirty="0"/>
              <a:t>And the roof which was a cuboid that was cute using loop cut and extend the new cuts upwards to make the roof tip</a:t>
            </a:r>
          </a:p>
        </p:txBody>
      </p:sp>
    </p:spTree>
    <p:extLst>
      <p:ext uri="{BB962C8B-B14F-4D97-AF65-F5344CB8AC3E}">
        <p14:creationId xmlns:p14="http://schemas.microsoft.com/office/powerpoint/2010/main" val="2127408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1E89-73E0-55AA-726F-B4CD20B5C24D}"/>
              </a:ext>
            </a:extLst>
          </p:cNvPr>
          <p:cNvSpPr>
            <a:spLocks noGrp="1"/>
          </p:cNvSpPr>
          <p:nvPr>
            <p:ph type="title"/>
          </p:nvPr>
        </p:nvSpPr>
        <p:spPr/>
        <p:txBody>
          <a:bodyPr>
            <a:normAutofit fontScale="90000"/>
          </a:bodyPr>
          <a:lstStyle/>
          <a:p>
            <a:r>
              <a:rPr lang="en-GB"/>
              <a:t>3D Modelling:</a:t>
            </a:r>
            <a:br>
              <a:rPr lang="en-GB"/>
            </a:br>
            <a:r>
              <a:rPr lang="en-GB"/>
              <a:t>NPC’s</a:t>
            </a:r>
            <a:endParaRPr lang="en-GB" dirty="0"/>
          </a:p>
        </p:txBody>
      </p:sp>
      <p:sp>
        <p:nvSpPr>
          <p:cNvPr id="3" name="Content Placeholder 2">
            <a:extLst>
              <a:ext uri="{FF2B5EF4-FFF2-40B4-BE49-F238E27FC236}">
                <a16:creationId xmlns:a16="http://schemas.microsoft.com/office/drawing/2014/main" id="{04F1AD03-1291-1878-8F0D-C06B5876EDFA}"/>
              </a:ext>
            </a:extLst>
          </p:cNvPr>
          <p:cNvSpPr>
            <a:spLocks noGrp="1"/>
          </p:cNvSpPr>
          <p:nvPr>
            <p:ph idx="1"/>
          </p:nvPr>
        </p:nvSpPr>
        <p:spPr>
          <a:xfrm>
            <a:off x="3344781" y="2015882"/>
            <a:ext cx="3567362" cy="4842118"/>
          </a:xfrm>
        </p:spPr>
        <p:txBody>
          <a:bodyPr>
            <a:normAutofit lnSpcReduction="10000"/>
          </a:bodyPr>
          <a:lstStyle/>
          <a:p>
            <a:pPr marL="0" indent="0">
              <a:buNone/>
            </a:pPr>
            <a:r>
              <a:rPr lang="en-GB" sz="1800" dirty="0"/>
              <a:t>These are the two NPC models I made for the game. The first one is based on a farmer around the same period as the building and the second is a guard with colours that match the building. Both models were made with the same body which is separated into; Body, Shoulders, Arms, Legs, hands, Feet, Head. Each of them feature entity’s other than their body. The farmer has a hat, and the guard has armour which as you can see is external from there body.</a:t>
            </a:r>
          </a:p>
        </p:txBody>
      </p:sp>
      <p:pic>
        <p:nvPicPr>
          <p:cNvPr id="1026" name="Picture 2">
            <a:extLst>
              <a:ext uri="{FF2B5EF4-FFF2-40B4-BE49-F238E27FC236}">
                <a16:creationId xmlns:a16="http://schemas.microsoft.com/office/drawing/2014/main" id="{D6162439-9986-EFF5-79FD-8BB02BBD53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71" y="2097073"/>
            <a:ext cx="1604101" cy="38498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BBE6096-CDCA-159B-A5AB-7A6D45F0B99F}"/>
              </a:ext>
            </a:extLst>
          </p:cNvPr>
          <p:cNvPicPr>
            <a:picLocks noChangeAspect="1"/>
          </p:cNvPicPr>
          <p:nvPr/>
        </p:nvPicPr>
        <p:blipFill>
          <a:blip r:embed="rId3"/>
          <a:stretch>
            <a:fillRect/>
          </a:stretch>
        </p:blipFill>
        <p:spPr>
          <a:xfrm>
            <a:off x="1695225" y="2097073"/>
            <a:ext cx="1604102" cy="3849843"/>
          </a:xfrm>
          <a:prstGeom prst="rect">
            <a:avLst/>
          </a:prstGeom>
        </p:spPr>
      </p:pic>
      <p:sp>
        <p:nvSpPr>
          <p:cNvPr id="7" name="Content Placeholder 2">
            <a:extLst>
              <a:ext uri="{FF2B5EF4-FFF2-40B4-BE49-F238E27FC236}">
                <a16:creationId xmlns:a16="http://schemas.microsoft.com/office/drawing/2014/main" id="{8A5A2C30-8BAF-552F-01AF-D01D57DCC567}"/>
              </a:ext>
            </a:extLst>
          </p:cNvPr>
          <p:cNvSpPr txBox="1">
            <a:spLocks/>
          </p:cNvSpPr>
          <p:nvPr/>
        </p:nvSpPr>
        <p:spPr>
          <a:xfrm>
            <a:off x="1649772" y="5946916"/>
            <a:ext cx="798620" cy="21055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100" dirty="0"/>
              <a:t>568 poly</a:t>
            </a:r>
          </a:p>
        </p:txBody>
      </p:sp>
      <p:sp>
        <p:nvSpPr>
          <p:cNvPr id="8" name="Content Placeholder 2">
            <a:extLst>
              <a:ext uri="{FF2B5EF4-FFF2-40B4-BE49-F238E27FC236}">
                <a16:creationId xmlns:a16="http://schemas.microsoft.com/office/drawing/2014/main" id="{0D5AF753-FFF3-4875-1025-4C24E8749D1C}"/>
              </a:ext>
            </a:extLst>
          </p:cNvPr>
          <p:cNvSpPr txBox="1">
            <a:spLocks/>
          </p:cNvSpPr>
          <p:nvPr/>
        </p:nvSpPr>
        <p:spPr>
          <a:xfrm>
            <a:off x="0" y="5946916"/>
            <a:ext cx="798620" cy="21055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100" dirty="0"/>
              <a:t>427 poly</a:t>
            </a:r>
          </a:p>
        </p:txBody>
      </p:sp>
      <p:pic>
        <p:nvPicPr>
          <p:cNvPr id="6" name="Picture 5">
            <a:extLst>
              <a:ext uri="{FF2B5EF4-FFF2-40B4-BE49-F238E27FC236}">
                <a16:creationId xmlns:a16="http://schemas.microsoft.com/office/drawing/2014/main" id="{C3E2F38C-F28F-D744-4819-5A946596C573}"/>
              </a:ext>
            </a:extLst>
          </p:cNvPr>
          <p:cNvPicPr>
            <a:picLocks noChangeAspect="1"/>
          </p:cNvPicPr>
          <p:nvPr/>
        </p:nvPicPr>
        <p:blipFill>
          <a:blip r:embed="rId4"/>
          <a:stretch>
            <a:fillRect/>
          </a:stretch>
        </p:blipFill>
        <p:spPr>
          <a:xfrm>
            <a:off x="6922318" y="4108767"/>
            <a:ext cx="821913" cy="1179576"/>
          </a:xfrm>
          <a:prstGeom prst="rect">
            <a:avLst/>
          </a:prstGeom>
        </p:spPr>
      </p:pic>
      <p:sp>
        <p:nvSpPr>
          <p:cNvPr id="9" name="Content Placeholder 2">
            <a:extLst>
              <a:ext uri="{FF2B5EF4-FFF2-40B4-BE49-F238E27FC236}">
                <a16:creationId xmlns:a16="http://schemas.microsoft.com/office/drawing/2014/main" id="{BFC1A23A-E05A-9A86-8176-6139C13C40A6}"/>
              </a:ext>
            </a:extLst>
          </p:cNvPr>
          <p:cNvSpPr txBox="1">
            <a:spLocks/>
          </p:cNvSpPr>
          <p:nvPr/>
        </p:nvSpPr>
        <p:spPr>
          <a:xfrm>
            <a:off x="7116638" y="2107038"/>
            <a:ext cx="875573" cy="29084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100" dirty="0"/>
              <a:t>The creation process:</a:t>
            </a:r>
          </a:p>
        </p:txBody>
      </p:sp>
      <p:pic>
        <p:nvPicPr>
          <p:cNvPr id="11" name="Picture 10">
            <a:extLst>
              <a:ext uri="{FF2B5EF4-FFF2-40B4-BE49-F238E27FC236}">
                <a16:creationId xmlns:a16="http://schemas.microsoft.com/office/drawing/2014/main" id="{74A73F7F-4261-C84F-AD75-44A5F4BBA34E}"/>
              </a:ext>
            </a:extLst>
          </p:cNvPr>
          <p:cNvPicPr>
            <a:picLocks noChangeAspect="1"/>
          </p:cNvPicPr>
          <p:nvPr/>
        </p:nvPicPr>
        <p:blipFill>
          <a:blip r:embed="rId5"/>
          <a:stretch>
            <a:fillRect/>
          </a:stretch>
        </p:blipFill>
        <p:spPr>
          <a:xfrm>
            <a:off x="6922663" y="2401945"/>
            <a:ext cx="777392" cy="1642664"/>
          </a:xfrm>
          <a:prstGeom prst="rect">
            <a:avLst/>
          </a:prstGeom>
        </p:spPr>
      </p:pic>
      <p:pic>
        <p:nvPicPr>
          <p:cNvPr id="13" name="Picture 12">
            <a:extLst>
              <a:ext uri="{FF2B5EF4-FFF2-40B4-BE49-F238E27FC236}">
                <a16:creationId xmlns:a16="http://schemas.microsoft.com/office/drawing/2014/main" id="{F9293D3F-28CA-85F9-5692-02C9C161E3E6}"/>
              </a:ext>
            </a:extLst>
          </p:cNvPr>
          <p:cNvPicPr>
            <a:picLocks noChangeAspect="1"/>
          </p:cNvPicPr>
          <p:nvPr/>
        </p:nvPicPr>
        <p:blipFill>
          <a:blip r:embed="rId6"/>
          <a:stretch>
            <a:fillRect/>
          </a:stretch>
        </p:blipFill>
        <p:spPr>
          <a:xfrm>
            <a:off x="7773937" y="2353819"/>
            <a:ext cx="777392" cy="1642663"/>
          </a:xfrm>
          <a:prstGeom prst="rect">
            <a:avLst/>
          </a:prstGeom>
        </p:spPr>
      </p:pic>
      <p:pic>
        <p:nvPicPr>
          <p:cNvPr id="19" name="Picture 18">
            <a:extLst>
              <a:ext uri="{FF2B5EF4-FFF2-40B4-BE49-F238E27FC236}">
                <a16:creationId xmlns:a16="http://schemas.microsoft.com/office/drawing/2014/main" id="{4BE10D7D-FAB5-E8B8-3921-61665B53AF2C}"/>
              </a:ext>
            </a:extLst>
          </p:cNvPr>
          <p:cNvPicPr>
            <a:picLocks noChangeAspect="1"/>
          </p:cNvPicPr>
          <p:nvPr/>
        </p:nvPicPr>
        <p:blipFill>
          <a:blip r:embed="rId7"/>
          <a:stretch>
            <a:fillRect/>
          </a:stretch>
        </p:blipFill>
        <p:spPr>
          <a:xfrm>
            <a:off x="8156851" y="5356968"/>
            <a:ext cx="1032149" cy="999782"/>
          </a:xfrm>
          <a:prstGeom prst="rect">
            <a:avLst/>
          </a:prstGeom>
        </p:spPr>
      </p:pic>
      <p:pic>
        <p:nvPicPr>
          <p:cNvPr id="21" name="Picture 20">
            <a:extLst>
              <a:ext uri="{FF2B5EF4-FFF2-40B4-BE49-F238E27FC236}">
                <a16:creationId xmlns:a16="http://schemas.microsoft.com/office/drawing/2014/main" id="{3ADC6931-5B84-E675-C784-644CE0B2E80B}"/>
              </a:ext>
            </a:extLst>
          </p:cNvPr>
          <p:cNvPicPr>
            <a:picLocks noChangeAspect="1"/>
          </p:cNvPicPr>
          <p:nvPr/>
        </p:nvPicPr>
        <p:blipFill>
          <a:blip r:embed="rId8"/>
          <a:stretch>
            <a:fillRect/>
          </a:stretch>
        </p:blipFill>
        <p:spPr>
          <a:xfrm>
            <a:off x="6913864" y="5356968"/>
            <a:ext cx="1197331" cy="999782"/>
          </a:xfrm>
          <a:prstGeom prst="rect">
            <a:avLst/>
          </a:prstGeom>
        </p:spPr>
      </p:pic>
      <p:pic>
        <p:nvPicPr>
          <p:cNvPr id="23" name="Picture 22">
            <a:extLst>
              <a:ext uri="{FF2B5EF4-FFF2-40B4-BE49-F238E27FC236}">
                <a16:creationId xmlns:a16="http://schemas.microsoft.com/office/drawing/2014/main" id="{119023C6-6F48-3A6B-6EFD-3D8AD9988878}"/>
              </a:ext>
            </a:extLst>
          </p:cNvPr>
          <p:cNvPicPr>
            <a:picLocks noChangeAspect="1"/>
          </p:cNvPicPr>
          <p:nvPr/>
        </p:nvPicPr>
        <p:blipFill>
          <a:blip r:embed="rId9"/>
          <a:stretch>
            <a:fillRect/>
          </a:stretch>
        </p:blipFill>
        <p:spPr>
          <a:xfrm>
            <a:off x="7796033" y="4052155"/>
            <a:ext cx="977880" cy="1236188"/>
          </a:xfrm>
          <a:prstGeom prst="rect">
            <a:avLst/>
          </a:prstGeom>
        </p:spPr>
      </p:pic>
      <p:sp>
        <p:nvSpPr>
          <p:cNvPr id="24" name="TextBox 23">
            <a:extLst>
              <a:ext uri="{FF2B5EF4-FFF2-40B4-BE49-F238E27FC236}">
                <a16:creationId xmlns:a16="http://schemas.microsoft.com/office/drawing/2014/main" id="{5EFE9336-C8A5-E9B8-04A8-EDBE37754575}"/>
              </a:ext>
            </a:extLst>
          </p:cNvPr>
          <p:cNvSpPr txBox="1"/>
          <p:nvPr/>
        </p:nvSpPr>
        <p:spPr>
          <a:xfrm>
            <a:off x="9258300" y="2097073"/>
            <a:ext cx="2616868" cy="2123658"/>
          </a:xfrm>
          <a:prstGeom prst="rect">
            <a:avLst/>
          </a:prstGeom>
          <a:noFill/>
        </p:spPr>
        <p:txBody>
          <a:bodyPr wrap="square" rtlCol="0">
            <a:spAutoFit/>
          </a:bodyPr>
          <a:lstStyle/>
          <a:p>
            <a:r>
              <a:rPr lang="en-GB" sz="1200" dirty="0"/>
              <a:t>The arms and legs consist of multiple models put into one area. The leg features a trouser/ Pants that go over the actual leg to give it some depth. The arm is made from a shoulder, arm and hand. The decision was made to make animation easier to be able to separate the objects can give more flexibility on how the model will animate</a:t>
            </a:r>
          </a:p>
        </p:txBody>
      </p:sp>
    </p:spTree>
    <p:extLst>
      <p:ext uri="{BB962C8B-B14F-4D97-AF65-F5344CB8AC3E}">
        <p14:creationId xmlns:p14="http://schemas.microsoft.com/office/powerpoint/2010/main" val="649152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1E89-73E0-55AA-726F-B4CD20B5C24D}"/>
              </a:ext>
            </a:extLst>
          </p:cNvPr>
          <p:cNvSpPr>
            <a:spLocks noGrp="1"/>
          </p:cNvSpPr>
          <p:nvPr>
            <p:ph type="title"/>
          </p:nvPr>
        </p:nvSpPr>
        <p:spPr/>
        <p:txBody>
          <a:bodyPr>
            <a:normAutofit fontScale="90000"/>
          </a:bodyPr>
          <a:lstStyle/>
          <a:p>
            <a:r>
              <a:rPr lang="en-GB" dirty="0"/>
              <a:t>3D Modelling:</a:t>
            </a:r>
            <a:br>
              <a:rPr lang="en-GB" dirty="0"/>
            </a:br>
            <a:r>
              <a:rPr lang="en-GB" dirty="0"/>
              <a:t>Terrain</a:t>
            </a:r>
          </a:p>
        </p:txBody>
      </p:sp>
      <p:sp>
        <p:nvSpPr>
          <p:cNvPr id="3" name="Content Placeholder 2">
            <a:extLst>
              <a:ext uri="{FF2B5EF4-FFF2-40B4-BE49-F238E27FC236}">
                <a16:creationId xmlns:a16="http://schemas.microsoft.com/office/drawing/2014/main" id="{04F1AD03-1291-1878-8F0D-C06B5876EDFA}"/>
              </a:ext>
            </a:extLst>
          </p:cNvPr>
          <p:cNvSpPr>
            <a:spLocks noGrp="1"/>
          </p:cNvSpPr>
          <p:nvPr>
            <p:ph idx="1"/>
          </p:nvPr>
        </p:nvSpPr>
        <p:spPr>
          <a:xfrm>
            <a:off x="3344780" y="2174419"/>
            <a:ext cx="5891985" cy="2289702"/>
          </a:xfrm>
        </p:spPr>
        <p:txBody>
          <a:bodyPr>
            <a:normAutofit fontScale="70000" lnSpcReduction="20000"/>
          </a:bodyPr>
          <a:lstStyle/>
          <a:p>
            <a:pPr marL="0" indent="0">
              <a:buNone/>
            </a:pPr>
            <a:r>
              <a:rPr lang="en-GB" dirty="0"/>
              <a:t>These are the 3 terrains, The first is water, the second is grass and the last is a savannah terrain. Water acts a blockade for where the player wants to build, grass acts as a terrain the player can raise or lower to expand their building and savannah is the same as the grass terrain. These are made from a cube which has been flattened and been cut to add rivets and bumps to give it texture. The savannah is unique where it has pebbles to give it more texture</a:t>
            </a:r>
          </a:p>
        </p:txBody>
      </p:sp>
      <p:pic>
        <p:nvPicPr>
          <p:cNvPr id="5" name="Picture 4">
            <a:extLst>
              <a:ext uri="{FF2B5EF4-FFF2-40B4-BE49-F238E27FC236}">
                <a16:creationId xmlns:a16="http://schemas.microsoft.com/office/drawing/2014/main" id="{CD0A14B2-4B6B-02AE-4195-4157B33C3D35}"/>
              </a:ext>
            </a:extLst>
          </p:cNvPr>
          <p:cNvPicPr>
            <a:picLocks noChangeAspect="1"/>
          </p:cNvPicPr>
          <p:nvPr/>
        </p:nvPicPr>
        <p:blipFill rotWithShape="1">
          <a:blip r:embed="rId2"/>
          <a:srcRect l="11014" t="4567" r="7287" b="5965"/>
          <a:stretch/>
        </p:blipFill>
        <p:spPr>
          <a:xfrm>
            <a:off x="331305" y="2111860"/>
            <a:ext cx="2862469" cy="2213252"/>
          </a:xfrm>
          <a:prstGeom prst="rect">
            <a:avLst/>
          </a:prstGeom>
        </p:spPr>
      </p:pic>
      <p:pic>
        <p:nvPicPr>
          <p:cNvPr id="7" name="Picture 6">
            <a:extLst>
              <a:ext uri="{FF2B5EF4-FFF2-40B4-BE49-F238E27FC236}">
                <a16:creationId xmlns:a16="http://schemas.microsoft.com/office/drawing/2014/main" id="{1764D6EA-6700-E100-DD21-26C9D3BAE0DD}"/>
              </a:ext>
            </a:extLst>
          </p:cNvPr>
          <p:cNvPicPr>
            <a:picLocks noChangeAspect="1"/>
          </p:cNvPicPr>
          <p:nvPr/>
        </p:nvPicPr>
        <p:blipFill>
          <a:blip r:embed="rId3"/>
          <a:stretch>
            <a:fillRect/>
          </a:stretch>
        </p:blipFill>
        <p:spPr>
          <a:xfrm>
            <a:off x="331304" y="4464120"/>
            <a:ext cx="2862469" cy="2213252"/>
          </a:xfrm>
          <a:prstGeom prst="rect">
            <a:avLst/>
          </a:prstGeom>
        </p:spPr>
      </p:pic>
      <p:pic>
        <p:nvPicPr>
          <p:cNvPr id="9" name="Picture 8">
            <a:extLst>
              <a:ext uri="{FF2B5EF4-FFF2-40B4-BE49-F238E27FC236}">
                <a16:creationId xmlns:a16="http://schemas.microsoft.com/office/drawing/2014/main" id="{1EBB3E78-917C-A1B9-B23D-941253E71EB9}"/>
              </a:ext>
            </a:extLst>
          </p:cNvPr>
          <p:cNvPicPr>
            <a:picLocks noChangeAspect="1"/>
          </p:cNvPicPr>
          <p:nvPr/>
        </p:nvPicPr>
        <p:blipFill>
          <a:blip r:embed="rId4"/>
          <a:stretch>
            <a:fillRect/>
          </a:stretch>
        </p:blipFill>
        <p:spPr>
          <a:xfrm>
            <a:off x="9908453" y="3687974"/>
            <a:ext cx="2196146" cy="1652451"/>
          </a:xfrm>
          <a:prstGeom prst="rect">
            <a:avLst/>
          </a:prstGeom>
        </p:spPr>
      </p:pic>
      <p:pic>
        <p:nvPicPr>
          <p:cNvPr id="11" name="Picture 10">
            <a:extLst>
              <a:ext uri="{FF2B5EF4-FFF2-40B4-BE49-F238E27FC236}">
                <a16:creationId xmlns:a16="http://schemas.microsoft.com/office/drawing/2014/main" id="{8DC11D9F-72C8-B4BE-CE08-765F4C485D2D}"/>
              </a:ext>
            </a:extLst>
          </p:cNvPr>
          <p:cNvPicPr>
            <a:picLocks noChangeAspect="1"/>
          </p:cNvPicPr>
          <p:nvPr/>
        </p:nvPicPr>
        <p:blipFill rotWithShape="1">
          <a:blip r:embed="rId5"/>
          <a:srcRect l="7270" t="3961" r="8977" b="8000"/>
          <a:stretch/>
        </p:blipFill>
        <p:spPr>
          <a:xfrm>
            <a:off x="9949849" y="2244796"/>
            <a:ext cx="2144770" cy="1273534"/>
          </a:xfrm>
          <a:prstGeom prst="rect">
            <a:avLst/>
          </a:prstGeom>
        </p:spPr>
      </p:pic>
      <p:sp>
        <p:nvSpPr>
          <p:cNvPr id="12" name="Content Placeholder 2">
            <a:extLst>
              <a:ext uri="{FF2B5EF4-FFF2-40B4-BE49-F238E27FC236}">
                <a16:creationId xmlns:a16="http://schemas.microsoft.com/office/drawing/2014/main" id="{D67EEC9F-7541-05FB-18D0-AFCC523AEF37}"/>
              </a:ext>
            </a:extLst>
          </p:cNvPr>
          <p:cNvSpPr txBox="1">
            <a:spLocks/>
          </p:cNvSpPr>
          <p:nvPr/>
        </p:nvSpPr>
        <p:spPr>
          <a:xfrm>
            <a:off x="258293" y="4303646"/>
            <a:ext cx="798620" cy="21055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100" dirty="0"/>
              <a:t>36 poly</a:t>
            </a:r>
          </a:p>
        </p:txBody>
      </p:sp>
      <p:sp>
        <p:nvSpPr>
          <p:cNvPr id="13" name="Content Placeholder 2">
            <a:extLst>
              <a:ext uri="{FF2B5EF4-FFF2-40B4-BE49-F238E27FC236}">
                <a16:creationId xmlns:a16="http://schemas.microsoft.com/office/drawing/2014/main" id="{A9853028-89C7-8B81-2106-C538E5F26198}"/>
              </a:ext>
            </a:extLst>
          </p:cNvPr>
          <p:cNvSpPr txBox="1">
            <a:spLocks/>
          </p:cNvSpPr>
          <p:nvPr/>
        </p:nvSpPr>
        <p:spPr>
          <a:xfrm>
            <a:off x="264921" y="6655910"/>
            <a:ext cx="798620" cy="21055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100" dirty="0"/>
              <a:t>48 poly</a:t>
            </a:r>
          </a:p>
        </p:txBody>
      </p:sp>
      <p:pic>
        <p:nvPicPr>
          <p:cNvPr id="6" name="Picture 5">
            <a:extLst>
              <a:ext uri="{FF2B5EF4-FFF2-40B4-BE49-F238E27FC236}">
                <a16:creationId xmlns:a16="http://schemas.microsoft.com/office/drawing/2014/main" id="{1E5B8EC6-50F9-1AF2-D98E-616142C285CD}"/>
              </a:ext>
            </a:extLst>
          </p:cNvPr>
          <p:cNvPicPr>
            <a:picLocks noChangeAspect="1"/>
          </p:cNvPicPr>
          <p:nvPr/>
        </p:nvPicPr>
        <p:blipFill>
          <a:blip r:embed="rId6"/>
          <a:stretch>
            <a:fillRect/>
          </a:stretch>
        </p:blipFill>
        <p:spPr>
          <a:xfrm>
            <a:off x="3344780" y="4900649"/>
            <a:ext cx="2884259" cy="1755261"/>
          </a:xfrm>
          <a:prstGeom prst="rect">
            <a:avLst/>
          </a:prstGeom>
        </p:spPr>
      </p:pic>
      <p:pic>
        <p:nvPicPr>
          <p:cNvPr id="10" name="Picture 9">
            <a:extLst>
              <a:ext uri="{FF2B5EF4-FFF2-40B4-BE49-F238E27FC236}">
                <a16:creationId xmlns:a16="http://schemas.microsoft.com/office/drawing/2014/main" id="{B57CE447-6226-2E14-84C7-D42283774F91}"/>
              </a:ext>
            </a:extLst>
          </p:cNvPr>
          <p:cNvPicPr>
            <a:picLocks noChangeAspect="1"/>
          </p:cNvPicPr>
          <p:nvPr/>
        </p:nvPicPr>
        <p:blipFill>
          <a:blip r:embed="rId7"/>
          <a:stretch>
            <a:fillRect/>
          </a:stretch>
        </p:blipFill>
        <p:spPr>
          <a:xfrm>
            <a:off x="9697696" y="5478088"/>
            <a:ext cx="2427601" cy="1316299"/>
          </a:xfrm>
          <a:prstGeom prst="rect">
            <a:avLst/>
          </a:prstGeom>
        </p:spPr>
      </p:pic>
      <p:sp>
        <p:nvSpPr>
          <p:cNvPr id="14" name="Content Placeholder 2">
            <a:extLst>
              <a:ext uri="{FF2B5EF4-FFF2-40B4-BE49-F238E27FC236}">
                <a16:creationId xmlns:a16="http://schemas.microsoft.com/office/drawing/2014/main" id="{CF30AA6E-B0E9-C73D-E32B-FBAA61897524}"/>
              </a:ext>
            </a:extLst>
          </p:cNvPr>
          <p:cNvSpPr txBox="1">
            <a:spLocks/>
          </p:cNvSpPr>
          <p:nvPr/>
        </p:nvSpPr>
        <p:spPr>
          <a:xfrm>
            <a:off x="3344780" y="6655910"/>
            <a:ext cx="798620" cy="21055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100" dirty="0"/>
              <a:t>90 poly</a:t>
            </a:r>
          </a:p>
        </p:txBody>
      </p:sp>
    </p:spTree>
    <p:extLst>
      <p:ext uri="{BB962C8B-B14F-4D97-AF65-F5344CB8AC3E}">
        <p14:creationId xmlns:p14="http://schemas.microsoft.com/office/powerpoint/2010/main" val="64270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1E89-73E0-55AA-726F-B4CD20B5C24D}"/>
              </a:ext>
            </a:extLst>
          </p:cNvPr>
          <p:cNvSpPr>
            <a:spLocks noGrp="1"/>
          </p:cNvSpPr>
          <p:nvPr>
            <p:ph type="title"/>
          </p:nvPr>
        </p:nvSpPr>
        <p:spPr/>
        <p:txBody>
          <a:bodyPr>
            <a:normAutofit fontScale="90000"/>
          </a:bodyPr>
          <a:lstStyle/>
          <a:p>
            <a:r>
              <a:rPr lang="en-GB" dirty="0"/>
              <a:t>Animation:</a:t>
            </a:r>
            <a:br>
              <a:rPr lang="en-GB" dirty="0"/>
            </a:br>
            <a:r>
              <a:rPr lang="en-GB" dirty="0"/>
              <a:t>Rig and Animation</a:t>
            </a:r>
          </a:p>
        </p:txBody>
      </p:sp>
      <p:pic>
        <p:nvPicPr>
          <p:cNvPr id="5" name="0001-0150">
            <a:hlinkClick r:id="" action="ppaction://media"/>
            <a:extLst>
              <a:ext uri="{FF2B5EF4-FFF2-40B4-BE49-F238E27FC236}">
                <a16:creationId xmlns:a16="http://schemas.microsoft.com/office/drawing/2014/main" id="{B81A10E0-B9BA-5E5F-AF88-F091F2A0618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87949" y="5365889"/>
            <a:ext cx="2511286" cy="1412598"/>
          </a:xfrm>
          <a:prstGeom prst="rect">
            <a:avLst/>
          </a:prstGeom>
        </p:spPr>
      </p:pic>
      <p:pic>
        <p:nvPicPr>
          <p:cNvPr id="4" name="Picture 3">
            <a:extLst>
              <a:ext uri="{FF2B5EF4-FFF2-40B4-BE49-F238E27FC236}">
                <a16:creationId xmlns:a16="http://schemas.microsoft.com/office/drawing/2014/main" id="{670681F1-9D50-D6A3-FA16-4A9E993A35AC}"/>
              </a:ext>
            </a:extLst>
          </p:cNvPr>
          <p:cNvPicPr>
            <a:picLocks noChangeAspect="1"/>
          </p:cNvPicPr>
          <p:nvPr/>
        </p:nvPicPr>
        <p:blipFill>
          <a:blip r:embed="rId5"/>
          <a:stretch>
            <a:fillRect/>
          </a:stretch>
        </p:blipFill>
        <p:spPr>
          <a:xfrm>
            <a:off x="10584716" y="2325756"/>
            <a:ext cx="1514519" cy="2961861"/>
          </a:xfrm>
          <a:prstGeom prst="rect">
            <a:avLst/>
          </a:prstGeom>
        </p:spPr>
      </p:pic>
      <p:pic>
        <p:nvPicPr>
          <p:cNvPr id="7" name="Picture 6">
            <a:extLst>
              <a:ext uri="{FF2B5EF4-FFF2-40B4-BE49-F238E27FC236}">
                <a16:creationId xmlns:a16="http://schemas.microsoft.com/office/drawing/2014/main" id="{0BE2E515-073D-008E-A135-9281C2708CE8}"/>
              </a:ext>
            </a:extLst>
          </p:cNvPr>
          <p:cNvPicPr>
            <a:picLocks noChangeAspect="1"/>
          </p:cNvPicPr>
          <p:nvPr/>
        </p:nvPicPr>
        <p:blipFill>
          <a:blip r:embed="rId6"/>
          <a:stretch>
            <a:fillRect/>
          </a:stretch>
        </p:blipFill>
        <p:spPr>
          <a:xfrm>
            <a:off x="8269214" y="2276865"/>
            <a:ext cx="2234340" cy="3010752"/>
          </a:xfrm>
          <a:prstGeom prst="rect">
            <a:avLst/>
          </a:prstGeom>
        </p:spPr>
      </p:pic>
      <p:sp>
        <p:nvSpPr>
          <p:cNvPr id="8" name="TextBox 7">
            <a:extLst>
              <a:ext uri="{FF2B5EF4-FFF2-40B4-BE49-F238E27FC236}">
                <a16:creationId xmlns:a16="http://schemas.microsoft.com/office/drawing/2014/main" id="{04DE8721-5037-3454-62CB-6EB8B0F70ACA}"/>
              </a:ext>
            </a:extLst>
          </p:cNvPr>
          <p:cNvSpPr txBox="1"/>
          <p:nvPr/>
        </p:nvSpPr>
        <p:spPr>
          <a:xfrm>
            <a:off x="559468" y="2147637"/>
            <a:ext cx="3645569" cy="3416320"/>
          </a:xfrm>
          <a:prstGeom prst="rect">
            <a:avLst/>
          </a:prstGeom>
          <a:noFill/>
        </p:spPr>
        <p:txBody>
          <a:bodyPr wrap="square" rtlCol="0">
            <a:spAutoFit/>
          </a:bodyPr>
          <a:lstStyle/>
          <a:p>
            <a:r>
              <a:rPr lang="en-GB" dirty="0"/>
              <a:t>As you can see, The rig system, The actual rig and a short animation are displayed on the side. This rig or called a “Skeleton” is used on the farmer model and he was animated to look around to show the basic understanding of animation. Using       creates a key frame each time           Skeleton is moved, allowing                for easier animation. </a:t>
            </a:r>
          </a:p>
        </p:txBody>
      </p:sp>
      <p:pic>
        <p:nvPicPr>
          <p:cNvPr id="10" name="Picture 9">
            <a:extLst>
              <a:ext uri="{FF2B5EF4-FFF2-40B4-BE49-F238E27FC236}">
                <a16:creationId xmlns:a16="http://schemas.microsoft.com/office/drawing/2014/main" id="{9670FC1B-2B20-3111-C554-18C01CDB93D6}"/>
              </a:ext>
            </a:extLst>
          </p:cNvPr>
          <p:cNvPicPr>
            <a:picLocks noChangeAspect="1"/>
          </p:cNvPicPr>
          <p:nvPr/>
        </p:nvPicPr>
        <p:blipFill rotWithShape="1">
          <a:blip r:embed="rId7"/>
          <a:srcRect l="63860" t="69554" r="28641" b="25472"/>
          <a:stretch/>
        </p:blipFill>
        <p:spPr>
          <a:xfrm>
            <a:off x="4598504" y="5661198"/>
            <a:ext cx="2690191" cy="573416"/>
          </a:xfrm>
          <a:prstGeom prst="rect">
            <a:avLst/>
          </a:prstGeom>
        </p:spPr>
      </p:pic>
      <p:cxnSp>
        <p:nvCxnSpPr>
          <p:cNvPr id="12" name="Straight Arrow Connector 11">
            <a:extLst>
              <a:ext uri="{FF2B5EF4-FFF2-40B4-BE49-F238E27FC236}">
                <a16:creationId xmlns:a16="http://schemas.microsoft.com/office/drawing/2014/main" id="{17A97678-235D-4732-591C-C8C4F3C1FC92}"/>
              </a:ext>
            </a:extLst>
          </p:cNvPr>
          <p:cNvCxnSpPr>
            <a:cxnSpLocks/>
          </p:cNvCxnSpPr>
          <p:nvPr/>
        </p:nvCxnSpPr>
        <p:spPr>
          <a:xfrm>
            <a:off x="1293395" y="4505826"/>
            <a:ext cx="3159335" cy="1323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EAA8AC-AE70-D700-F98D-506D2A065EB5}"/>
              </a:ext>
            </a:extLst>
          </p:cNvPr>
          <p:cNvSpPr txBox="1"/>
          <p:nvPr/>
        </p:nvSpPr>
        <p:spPr>
          <a:xfrm>
            <a:off x="4452730" y="2147637"/>
            <a:ext cx="3534235" cy="2862322"/>
          </a:xfrm>
          <a:prstGeom prst="rect">
            <a:avLst/>
          </a:prstGeom>
          <a:noFill/>
        </p:spPr>
        <p:txBody>
          <a:bodyPr wrap="square" rtlCol="0">
            <a:spAutoFit/>
          </a:bodyPr>
          <a:lstStyle/>
          <a:p>
            <a:r>
              <a:rPr lang="en-GB" dirty="0"/>
              <a:t>The rig was made from the left first, all models were made on the left then named ___.L.___ . This follows blenders naming conventions and allows for the use of “Symmetry” Which will make a duplicate of one side to the other, Running along the spine which runs central to both</a:t>
            </a:r>
          </a:p>
        </p:txBody>
      </p:sp>
    </p:spTree>
    <p:extLst>
      <p:ext uri="{BB962C8B-B14F-4D97-AF65-F5344CB8AC3E}">
        <p14:creationId xmlns:p14="http://schemas.microsoft.com/office/powerpoint/2010/main" val="147699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1E89-73E0-55AA-726F-B4CD20B5C24D}"/>
              </a:ext>
            </a:extLst>
          </p:cNvPr>
          <p:cNvSpPr>
            <a:spLocks noGrp="1"/>
          </p:cNvSpPr>
          <p:nvPr>
            <p:ph type="title"/>
          </p:nvPr>
        </p:nvSpPr>
        <p:spPr/>
        <p:txBody>
          <a:bodyPr>
            <a:normAutofit fontScale="90000"/>
          </a:bodyPr>
          <a:lstStyle/>
          <a:p>
            <a:r>
              <a:rPr lang="en-GB" dirty="0"/>
              <a:t>Textures:</a:t>
            </a:r>
            <a:br>
              <a:rPr lang="en-GB" dirty="0"/>
            </a:br>
            <a:r>
              <a:rPr lang="en-GB" dirty="0" err="1"/>
              <a:t>Npc’s</a:t>
            </a:r>
            <a:endParaRPr lang="en-GB" dirty="0"/>
          </a:p>
        </p:txBody>
      </p:sp>
      <p:sp>
        <p:nvSpPr>
          <p:cNvPr id="3" name="Content Placeholder 2">
            <a:extLst>
              <a:ext uri="{FF2B5EF4-FFF2-40B4-BE49-F238E27FC236}">
                <a16:creationId xmlns:a16="http://schemas.microsoft.com/office/drawing/2014/main" id="{04F1AD03-1291-1878-8F0D-C06B5876EDFA}"/>
              </a:ext>
            </a:extLst>
          </p:cNvPr>
          <p:cNvSpPr>
            <a:spLocks noGrp="1"/>
          </p:cNvSpPr>
          <p:nvPr>
            <p:ph idx="1"/>
          </p:nvPr>
        </p:nvSpPr>
        <p:spPr>
          <a:xfrm>
            <a:off x="5609315" y="3683154"/>
            <a:ext cx="2062108" cy="3174845"/>
          </a:xfrm>
        </p:spPr>
        <p:txBody>
          <a:bodyPr>
            <a:normAutofit fontScale="55000" lnSpcReduction="20000"/>
          </a:bodyPr>
          <a:lstStyle/>
          <a:p>
            <a:pPr marL="0" indent="0">
              <a:buNone/>
            </a:pPr>
            <a:r>
              <a:rPr lang="en-GB" dirty="0"/>
              <a:t>The textures for the farmer are basic, but effective. The T-shirt is blue with random blemishes to show that the farmer works and it’s to emulate sweat. The trousers are unique in the fact that they have no texture map. It’s a basic colour that’s been added to the model then as shown it been given affects to make the backside get darker nearer the body, to show sweat</a:t>
            </a:r>
          </a:p>
        </p:txBody>
      </p:sp>
      <p:pic>
        <p:nvPicPr>
          <p:cNvPr id="4" name="Picture 2">
            <a:extLst>
              <a:ext uri="{FF2B5EF4-FFF2-40B4-BE49-F238E27FC236}">
                <a16:creationId xmlns:a16="http://schemas.microsoft.com/office/drawing/2014/main" id="{CDBA6C4D-E135-5BDE-16E5-F1D9EDC98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71" y="2097073"/>
            <a:ext cx="1604101" cy="38498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B239E3C-7590-7B08-F3E3-6DF5C4EF5D2C}"/>
              </a:ext>
            </a:extLst>
          </p:cNvPr>
          <p:cNvPicPr>
            <a:picLocks noChangeAspect="1"/>
          </p:cNvPicPr>
          <p:nvPr/>
        </p:nvPicPr>
        <p:blipFill>
          <a:blip r:embed="rId3"/>
          <a:stretch>
            <a:fillRect/>
          </a:stretch>
        </p:blipFill>
        <p:spPr>
          <a:xfrm>
            <a:off x="1695225" y="2097073"/>
            <a:ext cx="1604102" cy="3849843"/>
          </a:xfrm>
          <a:prstGeom prst="rect">
            <a:avLst/>
          </a:prstGeom>
        </p:spPr>
      </p:pic>
      <p:pic>
        <p:nvPicPr>
          <p:cNvPr id="8" name="Picture 7">
            <a:extLst>
              <a:ext uri="{FF2B5EF4-FFF2-40B4-BE49-F238E27FC236}">
                <a16:creationId xmlns:a16="http://schemas.microsoft.com/office/drawing/2014/main" id="{ACAAB7EB-5B60-C954-430F-530C844E0007}"/>
              </a:ext>
            </a:extLst>
          </p:cNvPr>
          <p:cNvPicPr>
            <a:picLocks noChangeAspect="1"/>
          </p:cNvPicPr>
          <p:nvPr/>
        </p:nvPicPr>
        <p:blipFill rotWithShape="1">
          <a:blip r:embed="rId4"/>
          <a:srcRect t="1353" b="1931"/>
          <a:stretch/>
        </p:blipFill>
        <p:spPr>
          <a:xfrm>
            <a:off x="3599708" y="2458277"/>
            <a:ext cx="831756" cy="1073427"/>
          </a:xfrm>
          <a:prstGeom prst="rect">
            <a:avLst/>
          </a:prstGeom>
        </p:spPr>
      </p:pic>
      <p:sp>
        <p:nvSpPr>
          <p:cNvPr id="9" name="Content Placeholder 2">
            <a:extLst>
              <a:ext uri="{FF2B5EF4-FFF2-40B4-BE49-F238E27FC236}">
                <a16:creationId xmlns:a16="http://schemas.microsoft.com/office/drawing/2014/main" id="{4B2AA858-860C-0F5F-1731-6A3928B6C877}"/>
              </a:ext>
            </a:extLst>
          </p:cNvPr>
          <p:cNvSpPr txBox="1">
            <a:spLocks/>
          </p:cNvSpPr>
          <p:nvPr/>
        </p:nvSpPr>
        <p:spPr>
          <a:xfrm>
            <a:off x="3468872" y="2247723"/>
            <a:ext cx="1093428" cy="210554"/>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100" dirty="0"/>
              <a:t>The Farmers T-shirt</a:t>
            </a:r>
          </a:p>
        </p:txBody>
      </p:sp>
      <p:pic>
        <p:nvPicPr>
          <p:cNvPr id="11" name="Picture 10">
            <a:extLst>
              <a:ext uri="{FF2B5EF4-FFF2-40B4-BE49-F238E27FC236}">
                <a16:creationId xmlns:a16="http://schemas.microsoft.com/office/drawing/2014/main" id="{3504EB06-7B1E-5C86-29D8-90FB60B52C1A}"/>
              </a:ext>
            </a:extLst>
          </p:cNvPr>
          <p:cNvPicPr>
            <a:picLocks noChangeAspect="1"/>
          </p:cNvPicPr>
          <p:nvPr/>
        </p:nvPicPr>
        <p:blipFill>
          <a:blip r:embed="rId5"/>
          <a:stretch>
            <a:fillRect/>
          </a:stretch>
        </p:blipFill>
        <p:spPr>
          <a:xfrm>
            <a:off x="3599708" y="3881672"/>
            <a:ext cx="1968221" cy="2876937"/>
          </a:xfrm>
          <a:prstGeom prst="rect">
            <a:avLst/>
          </a:prstGeom>
        </p:spPr>
      </p:pic>
      <p:sp>
        <p:nvSpPr>
          <p:cNvPr id="12" name="Content Placeholder 2">
            <a:extLst>
              <a:ext uri="{FF2B5EF4-FFF2-40B4-BE49-F238E27FC236}">
                <a16:creationId xmlns:a16="http://schemas.microsoft.com/office/drawing/2014/main" id="{DC7555FB-3439-7E40-05AA-C2F3EC0E1C1B}"/>
              </a:ext>
            </a:extLst>
          </p:cNvPr>
          <p:cNvSpPr txBox="1">
            <a:spLocks/>
          </p:cNvSpPr>
          <p:nvPr/>
        </p:nvSpPr>
        <p:spPr>
          <a:xfrm>
            <a:off x="3448995" y="3671118"/>
            <a:ext cx="1268780" cy="21055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100" dirty="0"/>
              <a:t>The Farmers Trousers</a:t>
            </a:r>
          </a:p>
        </p:txBody>
      </p:sp>
      <p:pic>
        <p:nvPicPr>
          <p:cNvPr id="14" name="Picture 13">
            <a:extLst>
              <a:ext uri="{FF2B5EF4-FFF2-40B4-BE49-F238E27FC236}">
                <a16:creationId xmlns:a16="http://schemas.microsoft.com/office/drawing/2014/main" id="{A1B933F5-C79C-807A-5D0E-71163B19FCDA}"/>
              </a:ext>
            </a:extLst>
          </p:cNvPr>
          <p:cNvPicPr>
            <a:picLocks noChangeAspect="1"/>
          </p:cNvPicPr>
          <p:nvPr/>
        </p:nvPicPr>
        <p:blipFill rotWithShape="1">
          <a:blip r:embed="rId6"/>
          <a:srcRect/>
          <a:stretch/>
        </p:blipFill>
        <p:spPr>
          <a:xfrm>
            <a:off x="4492511" y="2455160"/>
            <a:ext cx="831756" cy="1076544"/>
          </a:xfrm>
          <a:prstGeom prst="rect">
            <a:avLst/>
          </a:prstGeom>
        </p:spPr>
      </p:pic>
      <p:sp>
        <p:nvSpPr>
          <p:cNvPr id="15" name="Content Placeholder 2">
            <a:extLst>
              <a:ext uri="{FF2B5EF4-FFF2-40B4-BE49-F238E27FC236}">
                <a16:creationId xmlns:a16="http://schemas.microsoft.com/office/drawing/2014/main" id="{571B7321-DBD6-63D2-76D3-B061261BC73D}"/>
              </a:ext>
            </a:extLst>
          </p:cNvPr>
          <p:cNvSpPr txBox="1">
            <a:spLocks/>
          </p:cNvSpPr>
          <p:nvPr/>
        </p:nvSpPr>
        <p:spPr>
          <a:xfrm>
            <a:off x="4376716" y="2247723"/>
            <a:ext cx="1093428" cy="21055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100" dirty="0"/>
              <a:t>The Farmers skin</a:t>
            </a:r>
          </a:p>
        </p:txBody>
      </p:sp>
      <p:pic>
        <p:nvPicPr>
          <p:cNvPr id="17" name="Picture 16">
            <a:extLst>
              <a:ext uri="{FF2B5EF4-FFF2-40B4-BE49-F238E27FC236}">
                <a16:creationId xmlns:a16="http://schemas.microsoft.com/office/drawing/2014/main" id="{59ADBAF1-3369-8D04-65ED-1C8AE0BD4DFC}"/>
              </a:ext>
            </a:extLst>
          </p:cNvPr>
          <p:cNvPicPr>
            <a:picLocks noChangeAspect="1"/>
          </p:cNvPicPr>
          <p:nvPr/>
        </p:nvPicPr>
        <p:blipFill>
          <a:blip r:embed="rId7"/>
          <a:stretch>
            <a:fillRect/>
          </a:stretch>
        </p:blipFill>
        <p:spPr>
          <a:xfrm>
            <a:off x="5413797" y="2455160"/>
            <a:ext cx="1089979" cy="1076544"/>
          </a:xfrm>
          <a:prstGeom prst="rect">
            <a:avLst/>
          </a:prstGeom>
        </p:spPr>
      </p:pic>
      <p:sp>
        <p:nvSpPr>
          <p:cNvPr id="18" name="Content Placeholder 2">
            <a:extLst>
              <a:ext uri="{FF2B5EF4-FFF2-40B4-BE49-F238E27FC236}">
                <a16:creationId xmlns:a16="http://schemas.microsoft.com/office/drawing/2014/main" id="{8BF34C7E-347A-FF0B-650C-F0A6F0C232F0}"/>
              </a:ext>
            </a:extLst>
          </p:cNvPr>
          <p:cNvSpPr txBox="1">
            <a:spLocks/>
          </p:cNvSpPr>
          <p:nvPr/>
        </p:nvSpPr>
        <p:spPr>
          <a:xfrm>
            <a:off x="5313181" y="2247723"/>
            <a:ext cx="1093428" cy="21055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100" dirty="0"/>
              <a:t>The Farmers hat</a:t>
            </a:r>
          </a:p>
        </p:txBody>
      </p:sp>
      <p:pic>
        <p:nvPicPr>
          <p:cNvPr id="20" name="Picture 19">
            <a:extLst>
              <a:ext uri="{FF2B5EF4-FFF2-40B4-BE49-F238E27FC236}">
                <a16:creationId xmlns:a16="http://schemas.microsoft.com/office/drawing/2014/main" id="{95920DBB-E1B9-ED32-E77A-178D7F73403A}"/>
              </a:ext>
            </a:extLst>
          </p:cNvPr>
          <p:cNvPicPr>
            <a:picLocks noChangeAspect="1"/>
          </p:cNvPicPr>
          <p:nvPr/>
        </p:nvPicPr>
        <p:blipFill rotWithShape="1">
          <a:blip r:embed="rId8"/>
          <a:srcRect/>
          <a:stretch/>
        </p:blipFill>
        <p:spPr>
          <a:xfrm>
            <a:off x="8168501" y="2687070"/>
            <a:ext cx="922490" cy="1227621"/>
          </a:xfrm>
          <a:prstGeom prst="rect">
            <a:avLst/>
          </a:prstGeom>
        </p:spPr>
      </p:pic>
      <p:sp>
        <p:nvSpPr>
          <p:cNvPr id="21" name="Content Placeholder 2">
            <a:extLst>
              <a:ext uri="{FF2B5EF4-FFF2-40B4-BE49-F238E27FC236}">
                <a16:creationId xmlns:a16="http://schemas.microsoft.com/office/drawing/2014/main" id="{024644CF-D248-3626-0049-41279ABE0501}"/>
              </a:ext>
            </a:extLst>
          </p:cNvPr>
          <p:cNvSpPr txBox="1">
            <a:spLocks/>
          </p:cNvSpPr>
          <p:nvPr/>
        </p:nvSpPr>
        <p:spPr>
          <a:xfrm>
            <a:off x="8037664" y="2160101"/>
            <a:ext cx="1987606" cy="51757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100" dirty="0"/>
              <a:t>The Soldiers shoulder, T-shirt </a:t>
            </a:r>
          </a:p>
          <a:p>
            <a:pPr marL="0" indent="0">
              <a:buFont typeface="Arial" panose="020B0604020202020204" pitchFamily="34" charset="0"/>
              <a:buNone/>
            </a:pPr>
            <a:r>
              <a:rPr lang="en-GB" sz="1100" dirty="0"/>
              <a:t>and leg patterns</a:t>
            </a:r>
          </a:p>
        </p:txBody>
      </p:sp>
      <p:pic>
        <p:nvPicPr>
          <p:cNvPr id="22" name="Picture 21">
            <a:extLst>
              <a:ext uri="{FF2B5EF4-FFF2-40B4-BE49-F238E27FC236}">
                <a16:creationId xmlns:a16="http://schemas.microsoft.com/office/drawing/2014/main" id="{B28F52B4-F672-15B7-A3FC-EE714F37FBB1}"/>
              </a:ext>
            </a:extLst>
          </p:cNvPr>
          <p:cNvPicPr>
            <a:picLocks noChangeAspect="1"/>
          </p:cNvPicPr>
          <p:nvPr/>
        </p:nvPicPr>
        <p:blipFill rotWithShape="1">
          <a:blip r:embed="rId6"/>
          <a:srcRect/>
          <a:stretch/>
        </p:blipFill>
        <p:spPr>
          <a:xfrm>
            <a:off x="8168501" y="4342115"/>
            <a:ext cx="831756" cy="1076544"/>
          </a:xfrm>
          <a:prstGeom prst="rect">
            <a:avLst/>
          </a:prstGeom>
        </p:spPr>
      </p:pic>
      <p:sp>
        <p:nvSpPr>
          <p:cNvPr id="23" name="Content Placeholder 2">
            <a:extLst>
              <a:ext uri="{FF2B5EF4-FFF2-40B4-BE49-F238E27FC236}">
                <a16:creationId xmlns:a16="http://schemas.microsoft.com/office/drawing/2014/main" id="{467ED8F5-A9FC-333A-DD48-76AA82A2DEB1}"/>
              </a:ext>
            </a:extLst>
          </p:cNvPr>
          <p:cNvSpPr txBox="1">
            <a:spLocks/>
          </p:cNvSpPr>
          <p:nvPr/>
        </p:nvSpPr>
        <p:spPr>
          <a:xfrm>
            <a:off x="8037665" y="4131561"/>
            <a:ext cx="1093428" cy="21055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100" dirty="0"/>
              <a:t>The Soldiers skin</a:t>
            </a:r>
          </a:p>
        </p:txBody>
      </p:sp>
      <p:pic>
        <p:nvPicPr>
          <p:cNvPr id="25" name="Picture 24">
            <a:extLst>
              <a:ext uri="{FF2B5EF4-FFF2-40B4-BE49-F238E27FC236}">
                <a16:creationId xmlns:a16="http://schemas.microsoft.com/office/drawing/2014/main" id="{60FBDCD7-E6B5-CDF5-B05D-F675DDCE65B9}"/>
              </a:ext>
            </a:extLst>
          </p:cNvPr>
          <p:cNvPicPr>
            <a:picLocks noChangeAspect="1"/>
          </p:cNvPicPr>
          <p:nvPr/>
        </p:nvPicPr>
        <p:blipFill>
          <a:blip r:embed="rId9"/>
          <a:stretch>
            <a:fillRect/>
          </a:stretch>
        </p:blipFill>
        <p:spPr>
          <a:xfrm>
            <a:off x="9539113" y="2762608"/>
            <a:ext cx="830777" cy="1076544"/>
          </a:xfrm>
          <a:prstGeom prst="rect">
            <a:avLst/>
          </a:prstGeom>
        </p:spPr>
      </p:pic>
      <p:sp>
        <p:nvSpPr>
          <p:cNvPr id="26" name="Content Placeholder 2">
            <a:extLst>
              <a:ext uri="{FF2B5EF4-FFF2-40B4-BE49-F238E27FC236}">
                <a16:creationId xmlns:a16="http://schemas.microsoft.com/office/drawing/2014/main" id="{52CB3516-0226-3788-1C8F-09B4E32C3E3E}"/>
              </a:ext>
            </a:extLst>
          </p:cNvPr>
          <p:cNvSpPr txBox="1">
            <a:spLocks/>
          </p:cNvSpPr>
          <p:nvPr/>
        </p:nvSpPr>
        <p:spPr>
          <a:xfrm>
            <a:off x="9484559" y="2455160"/>
            <a:ext cx="1417763" cy="30744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100" dirty="0"/>
              <a:t>The helmet, armour front and back </a:t>
            </a:r>
          </a:p>
        </p:txBody>
      </p:sp>
      <p:pic>
        <p:nvPicPr>
          <p:cNvPr id="28" name="Picture 27">
            <a:extLst>
              <a:ext uri="{FF2B5EF4-FFF2-40B4-BE49-F238E27FC236}">
                <a16:creationId xmlns:a16="http://schemas.microsoft.com/office/drawing/2014/main" id="{3E572D5C-74CA-ECF9-AD75-20A427D357E3}"/>
              </a:ext>
            </a:extLst>
          </p:cNvPr>
          <p:cNvPicPr>
            <a:picLocks noChangeAspect="1"/>
          </p:cNvPicPr>
          <p:nvPr/>
        </p:nvPicPr>
        <p:blipFill>
          <a:blip r:embed="rId10"/>
          <a:stretch>
            <a:fillRect/>
          </a:stretch>
        </p:blipFill>
        <p:spPr>
          <a:xfrm>
            <a:off x="8154535" y="5654164"/>
            <a:ext cx="936456" cy="1127132"/>
          </a:xfrm>
          <a:prstGeom prst="rect">
            <a:avLst/>
          </a:prstGeom>
        </p:spPr>
      </p:pic>
      <p:sp>
        <p:nvSpPr>
          <p:cNvPr id="29" name="Content Placeholder 2">
            <a:extLst>
              <a:ext uri="{FF2B5EF4-FFF2-40B4-BE49-F238E27FC236}">
                <a16:creationId xmlns:a16="http://schemas.microsoft.com/office/drawing/2014/main" id="{008DC871-9C59-67B0-BF7E-BA0D2F36DF9E}"/>
              </a:ext>
            </a:extLst>
          </p:cNvPr>
          <p:cNvSpPr txBox="1">
            <a:spLocks/>
          </p:cNvSpPr>
          <p:nvPr/>
        </p:nvSpPr>
        <p:spPr>
          <a:xfrm>
            <a:off x="8028753" y="5418659"/>
            <a:ext cx="1470537" cy="210554"/>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100" dirty="0"/>
              <a:t>The Soldiers armour braces</a:t>
            </a:r>
          </a:p>
        </p:txBody>
      </p:sp>
      <p:sp>
        <p:nvSpPr>
          <p:cNvPr id="30" name="TextBox 29">
            <a:extLst>
              <a:ext uri="{FF2B5EF4-FFF2-40B4-BE49-F238E27FC236}">
                <a16:creationId xmlns:a16="http://schemas.microsoft.com/office/drawing/2014/main" id="{0AEC46BA-DC14-DE79-F70E-36DE8047C6F3}"/>
              </a:ext>
            </a:extLst>
          </p:cNvPr>
          <p:cNvSpPr txBox="1"/>
          <p:nvPr/>
        </p:nvSpPr>
        <p:spPr>
          <a:xfrm>
            <a:off x="9272522" y="3939723"/>
            <a:ext cx="1987606" cy="1200329"/>
          </a:xfrm>
          <a:prstGeom prst="rect">
            <a:avLst/>
          </a:prstGeom>
          <a:noFill/>
        </p:spPr>
        <p:txBody>
          <a:bodyPr wrap="square" rtlCol="0">
            <a:spAutoFit/>
          </a:bodyPr>
          <a:lstStyle/>
          <a:p>
            <a:r>
              <a:rPr lang="en-GB" sz="1200" dirty="0"/>
              <a:t>These are all the textures for the soldier. There nothing unique about the soldier other than the unique pattern on the cloths </a:t>
            </a:r>
          </a:p>
        </p:txBody>
      </p:sp>
    </p:spTree>
    <p:extLst>
      <p:ext uri="{BB962C8B-B14F-4D97-AF65-F5344CB8AC3E}">
        <p14:creationId xmlns:p14="http://schemas.microsoft.com/office/powerpoint/2010/main" val="295155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1E89-73E0-55AA-726F-B4CD20B5C24D}"/>
              </a:ext>
            </a:extLst>
          </p:cNvPr>
          <p:cNvSpPr>
            <a:spLocks noGrp="1"/>
          </p:cNvSpPr>
          <p:nvPr>
            <p:ph type="title"/>
          </p:nvPr>
        </p:nvSpPr>
        <p:spPr/>
        <p:txBody>
          <a:bodyPr>
            <a:normAutofit fontScale="90000"/>
          </a:bodyPr>
          <a:lstStyle/>
          <a:p>
            <a:r>
              <a:rPr lang="en-GB" dirty="0"/>
              <a:t>Textures:</a:t>
            </a:r>
            <a:br>
              <a:rPr lang="en-GB" dirty="0"/>
            </a:br>
            <a:r>
              <a:rPr lang="en-GB" dirty="0"/>
              <a:t>Buildings</a:t>
            </a:r>
          </a:p>
        </p:txBody>
      </p:sp>
      <p:pic>
        <p:nvPicPr>
          <p:cNvPr id="10" name="Picture 9">
            <a:extLst>
              <a:ext uri="{FF2B5EF4-FFF2-40B4-BE49-F238E27FC236}">
                <a16:creationId xmlns:a16="http://schemas.microsoft.com/office/drawing/2014/main" id="{82105D9D-9508-5C71-3F5C-FF4E090F99B2}"/>
              </a:ext>
            </a:extLst>
          </p:cNvPr>
          <p:cNvPicPr>
            <a:picLocks noChangeAspect="1"/>
          </p:cNvPicPr>
          <p:nvPr/>
        </p:nvPicPr>
        <p:blipFill>
          <a:blip r:embed="rId2"/>
          <a:stretch>
            <a:fillRect/>
          </a:stretch>
        </p:blipFill>
        <p:spPr>
          <a:xfrm>
            <a:off x="7053464" y="2914621"/>
            <a:ext cx="1474856" cy="1477736"/>
          </a:xfrm>
          <a:prstGeom prst="rect">
            <a:avLst/>
          </a:prstGeom>
        </p:spPr>
      </p:pic>
      <p:pic>
        <p:nvPicPr>
          <p:cNvPr id="12" name="Picture 11">
            <a:extLst>
              <a:ext uri="{FF2B5EF4-FFF2-40B4-BE49-F238E27FC236}">
                <a16:creationId xmlns:a16="http://schemas.microsoft.com/office/drawing/2014/main" id="{CF96C4E3-79C5-60B1-EC5B-ED7B6B79AA48}"/>
              </a:ext>
            </a:extLst>
          </p:cNvPr>
          <p:cNvPicPr>
            <a:picLocks noChangeAspect="1"/>
          </p:cNvPicPr>
          <p:nvPr/>
        </p:nvPicPr>
        <p:blipFill>
          <a:blip r:embed="rId3"/>
          <a:stretch>
            <a:fillRect/>
          </a:stretch>
        </p:blipFill>
        <p:spPr>
          <a:xfrm>
            <a:off x="8707224" y="2914621"/>
            <a:ext cx="1474856" cy="1470318"/>
          </a:xfrm>
          <a:prstGeom prst="rect">
            <a:avLst/>
          </a:prstGeom>
        </p:spPr>
      </p:pic>
      <p:sp>
        <p:nvSpPr>
          <p:cNvPr id="13" name="TextBox 12">
            <a:extLst>
              <a:ext uri="{FF2B5EF4-FFF2-40B4-BE49-F238E27FC236}">
                <a16:creationId xmlns:a16="http://schemas.microsoft.com/office/drawing/2014/main" id="{F09072D7-8880-298C-0176-4E8367ABF571}"/>
              </a:ext>
            </a:extLst>
          </p:cNvPr>
          <p:cNvSpPr txBox="1"/>
          <p:nvPr/>
        </p:nvSpPr>
        <p:spPr>
          <a:xfrm>
            <a:off x="7053464" y="2666263"/>
            <a:ext cx="1262271" cy="215444"/>
          </a:xfrm>
          <a:prstGeom prst="rect">
            <a:avLst/>
          </a:prstGeom>
          <a:noFill/>
        </p:spPr>
        <p:txBody>
          <a:bodyPr wrap="square" rtlCol="0">
            <a:spAutoFit/>
          </a:bodyPr>
          <a:lstStyle/>
          <a:p>
            <a:r>
              <a:rPr lang="en-GB" sz="800" dirty="0"/>
              <a:t>The roof texture</a:t>
            </a:r>
          </a:p>
        </p:txBody>
      </p:sp>
      <p:sp>
        <p:nvSpPr>
          <p:cNvPr id="14" name="TextBox 13">
            <a:extLst>
              <a:ext uri="{FF2B5EF4-FFF2-40B4-BE49-F238E27FC236}">
                <a16:creationId xmlns:a16="http://schemas.microsoft.com/office/drawing/2014/main" id="{456DEAD4-D551-F8C4-BB95-397B36AB4338}"/>
              </a:ext>
            </a:extLst>
          </p:cNvPr>
          <p:cNvSpPr txBox="1"/>
          <p:nvPr/>
        </p:nvSpPr>
        <p:spPr>
          <a:xfrm>
            <a:off x="8641515" y="2666263"/>
            <a:ext cx="1324666" cy="215444"/>
          </a:xfrm>
          <a:prstGeom prst="rect">
            <a:avLst/>
          </a:prstGeom>
          <a:noFill/>
        </p:spPr>
        <p:txBody>
          <a:bodyPr wrap="square" rtlCol="0">
            <a:spAutoFit/>
          </a:bodyPr>
          <a:lstStyle/>
          <a:p>
            <a:r>
              <a:rPr lang="en-GB" sz="800" dirty="0"/>
              <a:t>The upper floor texture</a:t>
            </a:r>
          </a:p>
        </p:txBody>
      </p:sp>
      <p:sp>
        <p:nvSpPr>
          <p:cNvPr id="15" name="TextBox 14">
            <a:extLst>
              <a:ext uri="{FF2B5EF4-FFF2-40B4-BE49-F238E27FC236}">
                <a16:creationId xmlns:a16="http://schemas.microsoft.com/office/drawing/2014/main" id="{52E22806-481F-DE25-DD6A-63A5E9064CCA}"/>
              </a:ext>
            </a:extLst>
          </p:cNvPr>
          <p:cNvSpPr txBox="1"/>
          <p:nvPr/>
        </p:nvSpPr>
        <p:spPr>
          <a:xfrm>
            <a:off x="6938609" y="4399775"/>
            <a:ext cx="1768615" cy="215444"/>
          </a:xfrm>
          <a:prstGeom prst="rect">
            <a:avLst/>
          </a:prstGeom>
          <a:noFill/>
        </p:spPr>
        <p:txBody>
          <a:bodyPr wrap="square" rtlCol="0">
            <a:spAutoFit/>
          </a:bodyPr>
          <a:lstStyle/>
          <a:p>
            <a:r>
              <a:rPr lang="en-GB" sz="800" dirty="0"/>
              <a:t>The floor and upper walls texture</a:t>
            </a:r>
          </a:p>
        </p:txBody>
      </p:sp>
      <p:pic>
        <p:nvPicPr>
          <p:cNvPr id="17" name="Picture 16">
            <a:extLst>
              <a:ext uri="{FF2B5EF4-FFF2-40B4-BE49-F238E27FC236}">
                <a16:creationId xmlns:a16="http://schemas.microsoft.com/office/drawing/2014/main" id="{A6C6AA63-695C-CE35-55AA-118EA49B1242}"/>
              </a:ext>
            </a:extLst>
          </p:cNvPr>
          <p:cNvPicPr>
            <a:picLocks noChangeAspect="1"/>
          </p:cNvPicPr>
          <p:nvPr/>
        </p:nvPicPr>
        <p:blipFill>
          <a:blip r:embed="rId4"/>
          <a:stretch>
            <a:fillRect/>
          </a:stretch>
        </p:blipFill>
        <p:spPr>
          <a:xfrm>
            <a:off x="8707224" y="4656847"/>
            <a:ext cx="1474856" cy="1483876"/>
          </a:xfrm>
          <a:prstGeom prst="rect">
            <a:avLst/>
          </a:prstGeom>
        </p:spPr>
      </p:pic>
      <p:sp>
        <p:nvSpPr>
          <p:cNvPr id="18" name="TextBox 17">
            <a:extLst>
              <a:ext uri="{FF2B5EF4-FFF2-40B4-BE49-F238E27FC236}">
                <a16:creationId xmlns:a16="http://schemas.microsoft.com/office/drawing/2014/main" id="{28F94D66-EEB6-5914-86A3-6060E56D4989}"/>
              </a:ext>
            </a:extLst>
          </p:cNvPr>
          <p:cNvSpPr txBox="1"/>
          <p:nvPr/>
        </p:nvSpPr>
        <p:spPr>
          <a:xfrm>
            <a:off x="8641515" y="4405915"/>
            <a:ext cx="1768615" cy="215444"/>
          </a:xfrm>
          <a:prstGeom prst="rect">
            <a:avLst/>
          </a:prstGeom>
          <a:noFill/>
        </p:spPr>
        <p:txBody>
          <a:bodyPr wrap="square" rtlCol="0">
            <a:spAutoFit/>
          </a:bodyPr>
          <a:lstStyle/>
          <a:p>
            <a:r>
              <a:rPr lang="en-GB" sz="800" dirty="0"/>
              <a:t>The Support beam texture</a:t>
            </a:r>
          </a:p>
        </p:txBody>
      </p:sp>
      <p:pic>
        <p:nvPicPr>
          <p:cNvPr id="20" name="Picture 19">
            <a:extLst>
              <a:ext uri="{FF2B5EF4-FFF2-40B4-BE49-F238E27FC236}">
                <a16:creationId xmlns:a16="http://schemas.microsoft.com/office/drawing/2014/main" id="{DDADBE12-79B7-B8BA-8835-096DBA6E21F3}"/>
              </a:ext>
            </a:extLst>
          </p:cNvPr>
          <p:cNvPicPr>
            <a:picLocks noChangeAspect="1"/>
          </p:cNvPicPr>
          <p:nvPr/>
        </p:nvPicPr>
        <p:blipFill>
          <a:blip r:embed="rId5"/>
          <a:stretch>
            <a:fillRect/>
          </a:stretch>
        </p:blipFill>
        <p:spPr>
          <a:xfrm>
            <a:off x="10410130" y="2914621"/>
            <a:ext cx="1488470" cy="1483876"/>
          </a:xfrm>
          <a:prstGeom prst="rect">
            <a:avLst/>
          </a:prstGeom>
        </p:spPr>
      </p:pic>
      <p:sp>
        <p:nvSpPr>
          <p:cNvPr id="21" name="TextBox 20">
            <a:extLst>
              <a:ext uri="{FF2B5EF4-FFF2-40B4-BE49-F238E27FC236}">
                <a16:creationId xmlns:a16="http://schemas.microsoft.com/office/drawing/2014/main" id="{05E76A91-8A85-F478-2FB5-101FF9A53BD4}"/>
              </a:ext>
            </a:extLst>
          </p:cNvPr>
          <p:cNvSpPr txBox="1"/>
          <p:nvPr/>
        </p:nvSpPr>
        <p:spPr>
          <a:xfrm>
            <a:off x="10371475" y="2666263"/>
            <a:ext cx="1474855" cy="215444"/>
          </a:xfrm>
          <a:prstGeom prst="rect">
            <a:avLst/>
          </a:prstGeom>
          <a:noFill/>
        </p:spPr>
        <p:txBody>
          <a:bodyPr wrap="square" rtlCol="0">
            <a:spAutoFit/>
          </a:bodyPr>
          <a:lstStyle/>
          <a:p>
            <a:r>
              <a:rPr lang="en-GB" sz="800" dirty="0"/>
              <a:t>The Support base texture</a:t>
            </a:r>
          </a:p>
        </p:txBody>
      </p:sp>
      <p:pic>
        <p:nvPicPr>
          <p:cNvPr id="23" name="Picture 22">
            <a:extLst>
              <a:ext uri="{FF2B5EF4-FFF2-40B4-BE49-F238E27FC236}">
                <a16:creationId xmlns:a16="http://schemas.microsoft.com/office/drawing/2014/main" id="{294CB8B7-3DF6-2D56-F70B-8929F49E384A}"/>
              </a:ext>
            </a:extLst>
          </p:cNvPr>
          <p:cNvPicPr>
            <a:picLocks noChangeAspect="1"/>
          </p:cNvPicPr>
          <p:nvPr/>
        </p:nvPicPr>
        <p:blipFill>
          <a:blip r:embed="rId6"/>
          <a:stretch>
            <a:fillRect/>
          </a:stretch>
        </p:blipFill>
        <p:spPr>
          <a:xfrm>
            <a:off x="10410130" y="4656847"/>
            <a:ext cx="1474856" cy="1488387"/>
          </a:xfrm>
          <a:prstGeom prst="rect">
            <a:avLst/>
          </a:prstGeom>
        </p:spPr>
      </p:pic>
      <p:sp>
        <p:nvSpPr>
          <p:cNvPr id="24" name="TextBox 23">
            <a:extLst>
              <a:ext uri="{FF2B5EF4-FFF2-40B4-BE49-F238E27FC236}">
                <a16:creationId xmlns:a16="http://schemas.microsoft.com/office/drawing/2014/main" id="{2668FC16-C45B-7478-26C0-72DBF121B15D}"/>
              </a:ext>
            </a:extLst>
          </p:cNvPr>
          <p:cNvSpPr txBox="1"/>
          <p:nvPr/>
        </p:nvSpPr>
        <p:spPr>
          <a:xfrm>
            <a:off x="10342211" y="4426891"/>
            <a:ext cx="1768615" cy="215444"/>
          </a:xfrm>
          <a:prstGeom prst="rect">
            <a:avLst/>
          </a:prstGeom>
          <a:noFill/>
        </p:spPr>
        <p:txBody>
          <a:bodyPr wrap="square" rtlCol="0">
            <a:spAutoFit/>
          </a:bodyPr>
          <a:lstStyle/>
          <a:p>
            <a:r>
              <a:rPr lang="en-GB" sz="800" dirty="0"/>
              <a:t>The lower walls texture</a:t>
            </a:r>
          </a:p>
        </p:txBody>
      </p:sp>
      <p:pic>
        <p:nvPicPr>
          <p:cNvPr id="26" name="Picture 25">
            <a:extLst>
              <a:ext uri="{FF2B5EF4-FFF2-40B4-BE49-F238E27FC236}">
                <a16:creationId xmlns:a16="http://schemas.microsoft.com/office/drawing/2014/main" id="{2097991F-B69B-CB26-CFE6-33BCC657EE58}"/>
              </a:ext>
            </a:extLst>
          </p:cNvPr>
          <p:cNvPicPr>
            <a:picLocks noChangeAspect="1"/>
          </p:cNvPicPr>
          <p:nvPr/>
        </p:nvPicPr>
        <p:blipFill>
          <a:blip r:embed="rId7"/>
          <a:stretch>
            <a:fillRect/>
          </a:stretch>
        </p:blipFill>
        <p:spPr>
          <a:xfrm>
            <a:off x="7085488" y="4646620"/>
            <a:ext cx="1474856" cy="1512270"/>
          </a:xfrm>
          <a:prstGeom prst="rect">
            <a:avLst/>
          </a:prstGeom>
        </p:spPr>
      </p:pic>
      <p:pic>
        <p:nvPicPr>
          <p:cNvPr id="27" name="Picture 26">
            <a:extLst>
              <a:ext uri="{FF2B5EF4-FFF2-40B4-BE49-F238E27FC236}">
                <a16:creationId xmlns:a16="http://schemas.microsoft.com/office/drawing/2014/main" id="{8A01EBC8-88BD-6A70-F272-13C8BE6D19C0}"/>
              </a:ext>
            </a:extLst>
          </p:cNvPr>
          <p:cNvPicPr>
            <a:picLocks noChangeAspect="1"/>
          </p:cNvPicPr>
          <p:nvPr/>
        </p:nvPicPr>
        <p:blipFill>
          <a:blip r:embed="rId8"/>
          <a:stretch>
            <a:fillRect/>
          </a:stretch>
        </p:blipFill>
        <p:spPr>
          <a:xfrm>
            <a:off x="58110" y="2094464"/>
            <a:ext cx="2319130" cy="1491455"/>
          </a:xfrm>
          <a:prstGeom prst="rect">
            <a:avLst/>
          </a:prstGeom>
        </p:spPr>
      </p:pic>
      <p:pic>
        <p:nvPicPr>
          <p:cNvPr id="28" name="Picture 27">
            <a:extLst>
              <a:ext uri="{FF2B5EF4-FFF2-40B4-BE49-F238E27FC236}">
                <a16:creationId xmlns:a16="http://schemas.microsoft.com/office/drawing/2014/main" id="{2DABC8E6-9578-96B0-1FAD-843219E5634E}"/>
              </a:ext>
            </a:extLst>
          </p:cNvPr>
          <p:cNvPicPr>
            <a:picLocks noChangeAspect="1"/>
          </p:cNvPicPr>
          <p:nvPr/>
        </p:nvPicPr>
        <p:blipFill>
          <a:blip r:embed="rId9"/>
          <a:stretch>
            <a:fillRect/>
          </a:stretch>
        </p:blipFill>
        <p:spPr>
          <a:xfrm>
            <a:off x="58110" y="3638331"/>
            <a:ext cx="2319130" cy="1491454"/>
          </a:xfrm>
          <a:prstGeom prst="rect">
            <a:avLst/>
          </a:prstGeom>
        </p:spPr>
      </p:pic>
      <p:pic>
        <p:nvPicPr>
          <p:cNvPr id="29" name="Picture 28">
            <a:extLst>
              <a:ext uri="{FF2B5EF4-FFF2-40B4-BE49-F238E27FC236}">
                <a16:creationId xmlns:a16="http://schemas.microsoft.com/office/drawing/2014/main" id="{F87C9F5E-D3DB-06F7-AC94-AF85511610DB}"/>
              </a:ext>
            </a:extLst>
          </p:cNvPr>
          <p:cNvPicPr>
            <a:picLocks noChangeAspect="1"/>
          </p:cNvPicPr>
          <p:nvPr/>
        </p:nvPicPr>
        <p:blipFill>
          <a:blip r:embed="rId10"/>
          <a:stretch>
            <a:fillRect/>
          </a:stretch>
        </p:blipFill>
        <p:spPr>
          <a:xfrm>
            <a:off x="58110" y="5182197"/>
            <a:ext cx="2319130" cy="1616168"/>
          </a:xfrm>
          <a:prstGeom prst="rect">
            <a:avLst/>
          </a:prstGeom>
        </p:spPr>
      </p:pic>
      <p:sp>
        <p:nvSpPr>
          <p:cNvPr id="30" name="TextBox 29">
            <a:extLst>
              <a:ext uri="{FF2B5EF4-FFF2-40B4-BE49-F238E27FC236}">
                <a16:creationId xmlns:a16="http://schemas.microsoft.com/office/drawing/2014/main" id="{5683EB5E-D718-B4E1-3395-328EEB66BC78}"/>
              </a:ext>
            </a:extLst>
          </p:cNvPr>
          <p:cNvSpPr txBox="1"/>
          <p:nvPr/>
        </p:nvSpPr>
        <p:spPr>
          <a:xfrm>
            <a:off x="2689058" y="2370221"/>
            <a:ext cx="2367741" cy="3416320"/>
          </a:xfrm>
          <a:prstGeom prst="rect">
            <a:avLst/>
          </a:prstGeom>
          <a:noFill/>
        </p:spPr>
        <p:txBody>
          <a:bodyPr wrap="square" rtlCol="0">
            <a:spAutoFit/>
          </a:bodyPr>
          <a:lstStyle/>
          <a:p>
            <a:r>
              <a:rPr lang="en-GB" dirty="0"/>
              <a:t>The textures for the building aren’t anything complicated, but pairing the colour scheme and design it give an accurate representation of a simplified version of the buildings in the area they are based on</a:t>
            </a:r>
          </a:p>
        </p:txBody>
      </p:sp>
    </p:spTree>
    <p:extLst>
      <p:ext uri="{BB962C8B-B14F-4D97-AF65-F5344CB8AC3E}">
        <p14:creationId xmlns:p14="http://schemas.microsoft.com/office/powerpoint/2010/main" val="2352609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1E89-73E0-55AA-726F-B4CD20B5C24D}"/>
              </a:ext>
            </a:extLst>
          </p:cNvPr>
          <p:cNvSpPr>
            <a:spLocks noGrp="1"/>
          </p:cNvSpPr>
          <p:nvPr>
            <p:ph type="title"/>
          </p:nvPr>
        </p:nvSpPr>
        <p:spPr/>
        <p:txBody>
          <a:bodyPr>
            <a:normAutofit fontScale="90000"/>
          </a:bodyPr>
          <a:lstStyle/>
          <a:p>
            <a:r>
              <a:rPr lang="en-GB" dirty="0"/>
              <a:t>Textures:</a:t>
            </a:r>
            <a:br>
              <a:rPr lang="en-GB" dirty="0"/>
            </a:br>
            <a:r>
              <a:rPr lang="en-GB" dirty="0"/>
              <a:t>Terrain</a:t>
            </a:r>
          </a:p>
        </p:txBody>
      </p:sp>
      <p:sp>
        <p:nvSpPr>
          <p:cNvPr id="3" name="Content Placeholder 2">
            <a:extLst>
              <a:ext uri="{FF2B5EF4-FFF2-40B4-BE49-F238E27FC236}">
                <a16:creationId xmlns:a16="http://schemas.microsoft.com/office/drawing/2014/main" id="{04F1AD03-1291-1878-8F0D-C06B5876EDFA}"/>
              </a:ext>
            </a:extLst>
          </p:cNvPr>
          <p:cNvSpPr>
            <a:spLocks noGrp="1"/>
          </p:cNvSpPr>
          <p:nvPr>
            <p:ph idx="1"/>
          </p:nvPr>
        </p:nvSpPr>
        <p:spPr>
          <a:xfrm>
            <a:off x="6256718" y="2142552"/>
            <a:ext cx="5838593" cy="2151868"/>
          </a:xfrm>
        </p:spPr>
        <p:txBody>
          <a:bodyPr>
            <a:normAutofit fontScale="92500" lnSpcReduction="20000"/>
          </a:bodyPr>
          <a:lstStyle/>
          <a:p>
            <a:pPr marL="0" indent="0">
              <a:buNone/>
            </a:pPr>
            <a:r>
              <a:rPr lang="en-GB" sz="1800" dirty="0"/>
              <a:t>The textures for the terrains are made to be simple. The grass texture is a light green, which it was then given a small metallic coat and sheen tint to give it a small shine, to emulate wet grass shining. The Water is a baby blue with some light cyan to add some depth to the water. The savannah is just a base colour then its given small squares with to corners dragged inwards to give it a jagged look</a:t>
            </a:r>
          </a:p>
        </p:txBody>
      </p:sp>
      <p:pic>
        <p:nvPicPr>
          <p:cNvPr id="6" name="Picture 5">
            <a:extLst>
              <a:ext uri="{FF2B5EF4-FFF2-40B4-BE49-F238E27FC236}">
                <a16:creationId xmlns:a16="http://schemas.microsoft.com/office/drawing/2014/main" id="{C0B350AF-882B-73A1-005B-1842E2F338E0}"/>
              </a:ext>
            </a:extLst>
          </p:cNvPr>
          <p:cNvPicPr>
            <a:picLocks noChangeAspect="1"/>
          </p:cNvPicPr>
          <p:nvPr/>
        </p:nvPicPr>
        <p:blipFill>
          <a:blip r:embed="rId2"/>
          <a:stretch>
            <a:fillRect/>
          </a:stretch>
        </p:blipFill>
        <p:spPr>
          <a:xfrm>
            <a:off x="6150144" y="5236343"/>
            <a:ext cx="1585578" cy="1583635"/>
          </a:xfrm>
          <a:prstGeom prst="rect">
            <a:avLst/>
          </a:prstGeom>
        </p:spPr>
      </p:pic>
      <p:pic>
        <p:nvPicPr>
          <p:cNvPr id="8" name="Picture 7">
            <a:extLst>
              <a:ext uri="{FF2B5EF4-FFF2-40B4-BE49-F238E27FC236}">
                <a16:creationId xmlns:a16="http://schemas.microsoft.com/office/drawing/2014/main" id="{464D82AD-ECC9-5BF1-0ABC-8BB1C987F2FA}"/>
              </a:ext>
            </a:extLst>
          </p:cNvPr>
          <p:cNvPicPr>
            <a:picLocks noChangeAspect="1"/>
          </p:cNvPicPr>
          <p:nvPr/>
        </p:nvPicPr>
        <p:blipFill>
          <a:blip r:embed="rId3"/>
          <a:stretch>
            <a:fillRect/>
          </a:stretch>
        </p:blipFill>
        <p:spPr>
          <a:xfrm>
            <a:off x="7850513" y="5236173"/>
            <a:ext cx="1585578" cy="1585578"/>
          </a:xfrm>
          <a:prstGeom prst="rect">
            <a:avLst/>
          </a:prstGeom>
        </p:spPr>
      </p:pic>
      <p:pic>
        <p:nvPicPr>
          <p:cNvPr id="9" name="Picture 8">
            <a:extLst>
              <a:ext uri="{FF2B5EF4-FFF2-40B4-BE49-F238E27FC236}">
                <a16:creationId xmlns:a16="http://schemas.microsoft.com/office/drawing/2014/main" id="{96D6AC62-AF5C-EBF8-E394-1090E6D1DC92}"/>
              </a:ext>
            </a:extLst>
          </p:cNvPr>
          <p:cNvPicPr>
            <a:picLocks noChangeAspect="1"/>
          </p:cNvPicPr>
          <p:nvPr/>
        </p:nvPicPr>
        <p:blipFill rotWithShape="1">
          <a:blip r:embed="rId4"/>
          <a:srcRect l="11014" t="4567" r="7287" b="5965"/>
          <a:stretch/>
        </p:blipFill>
        <p:spPr>
          <a:xfrm>
            <a:off x="96688" y="2111860"/>
            <a:ext cx="2862469" cy="2213252"/>
          </a:xfrm>
          <a:prstGeom prst="rect">
            <a:avLst/>
          </a:prstGeom>
        </p:spPr>
      </p:pic>
      <p:pic>
        <p:nvPicPr>
          <p:cNvPr id="10" name="Picture 9">
            <a:extLst>
              <a:ext uri="{FF2B5EF4-FFF2-40B4-BE49-F238E27FC236}">
                <a16:creationId xmlns:a16="http://schemas.microsoft.com/office/drawing/2014/main" id="{A25211A3-B46F-D7CC-70EF-D64E17837E7B}"/>
              </a:ext>
            </a:extLst>
          </p:cNvPr>
          <p:cNvPicPr>
            <a:picLocks noChangeAspect="1"/>
          </p:cNvPicPr>
          <p:nvPr/>
        </p:nvPicPr>
        <p:blipFill>
          <a:blip r:embed="rId5"/>
          <a:stretch>
            <a:fillRect/>
          </a:stretch>
        </p:blipFill>
        <p:spPr>
          <a:xfrm>
            <a:off x="96687" y="4464120"/>
            <a:ext cx="2862469" cy="2213252"/>
          </a:xfrm>
          <a:prstGeom prst="rect">
            <a:avLst/>
          </a:prstGeom>
        </p:spPr>
      </p:pic>
      <p:pic>
        <p:nvPicPr>
          <p:cNvPr id="12" name="Picture 11">
            <a:extLst>
              <a:ext uri="{FF2B5EF4-FFF2-40B4-BE49-F238E27FC236}">
                <a16:creationId xmlns:a16="http://schemas.microsoft.com/office/drawing/2014/main" id="{BA3CE388-82E4-0486-18B0-207246C36BA5}"/>
              </a:ext>
            </a:extLst>
          </p:cNvPr>
          <p:cNvPicPr>
            <a:picLocks noChangeAspect="1"/>
          </p:cNvPicPr>
          <p:nvPr/>
        </p:nvPicPr>
        <p:blipFill>
          <a:blip r:embed="rId6"/>
          <a:stretch>
            <a:fillRect/>
          </a:stretch>
        </p:blipFill>
        <p:spPr>
          <a:xfrm>
            <a:off x="9553978" y="4239389"/>
            <a:ext cx="2520135" cy="2598752"/>
          </a:xfrm>
          <a:prstGeom prst="rect">
            <a:avLst/>
          </a:prstGeom>
        </p:spPr>
      </p:pic>
      <p:pic>
        <p:nvPicPr>
          <p:cNvPr id="5" name="Picture 4">
            <a:extLst>
              <a:ext uri="{FF2B5EF4-FFF2-40B4-BE49-F238E27FC236}">
                <a16:creationId xmlns:a16="http://schemas.microsoft.com/office/drawing/2014/main" id="{9908DE97-59D4-BB41-AE70-CF1BC04A9356}"/>
              </a:ext>
            </a:extLst>
          </p:cNvPr>
          <p:cNvPicPr>
            <a:picLocks noChangeAspect="1"/>
          </p:cNvPicPr>
          <p:nvPr/>
        </p:nvPicPr>
        <p:blipFill rotWithShape="1">
          <a:blip r:embed="rId7"/>
          <a:srcRect l="870" t="1094" r="974" b="1127"/>
          <a:stretch/>
        </p:blipFill>
        <p:spPr>
          <a:xfrm>
            <a:off x="4445700" y="5236343"/>
            <a:ext cx="1583635" cy="1583635"/>
          </a:xfrm>
          <a:prstGeom prst="rect">
            <a:avLst/>
          </a:prstGeom>
        </p:spPr>
      </p:pic>
      <p:pic>
        <p:nvPicPr>
          <p:cNvPr id="7" name="Picture 6">
            <a:extLst>
              <a:ext uri="{FF2B5EF4-FFF2-40B4-BE49-F238E27FC236}">
                <a16:creationId xmlns:a16="http://schemas.microsoft.com/office/drawing/2014/main" id="{500CE3E9-BD74-FE0E-D613-9DD9B3E19655}"/>
              </a:ext>
            </a:extLst>
          </p:cNvPr>
          <p:cNvPicPr>
            <a:picLocks noChangeAspect="1"/>
          </p:cNvPicPr>
          <p:nvPr/>
        </p:nvPicPr>
        <p:blipFill>
          <a:blip r:embed="rId8"/>
          <a:stretch>
            <a:fillRect/>
          </a:stretch>
        </p:blipFill>
        <p:spPr>
          <a:xfrm>
            <a:off x="3019956" y="2114296"/>
            <a:ext cx="2884259" cy="1755261"/>
          </a:xfrm>
          <a:prstGeom prst="rect">
            <a:avLst/>
          </a:prstGeom>
        </p:spPr>
      </p:pic>
      <p:pic>
        <p:nvPicPr>
          <p:cNvPr id="13" name="Picture 12">
            <a:extLst>
              <a:ext uri="{FF2B5EF4-FFF2-40B4-BE49-F238E27FC236}">
                <a16:creationId xmlns:a16="http://schemas.microsoft.com/office/drawing/2014/main" id="{8D439EE9-7AEA-3BA8-E262-73CB7D986275}"/>
              </a:ext>
            </a:extLst>
          </p:cNvPr>
          <p:cNvPicPr>
            <a:picLocks noChangeAspect="1"/>
          </p:cNvPicPr>
          <p:nvPr/>
        </p:nvPicPr>
        <p:blipFill>
          <a:blip r:embed="rId9"/>
          <a:stretch>
            <a:fillRect/>
          </a:stretch>
        </p:blipFill>
        <p:spPr>
          <a:xfrm>
            <a:off x="3168919" y="5455629"/>
            <a:ext cx="1155972" cy="1159535"/>
          </a:xfrm>
          <a:prstGeom prst="rect">
            <a:avLst/>
          </a:prstGeom>
        </p:spPr>
      </p:pic>
    </p:spTree>
    <p:extLst>
      <p:ext uri="{BB962C8B-B14F-4D97-AF65-F5344CB8AC3E}">
        <p14:creationId xmlns:p14="http://schemas.microsoft.com/office/powerpoint/2010/main" val="2239928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1E89-73E0-55AA-726F-B4CD20B5C24D}"/>
              </a:ext>
            </a:extLst>
          </p:cNvPr>
          <p:cNvSpPr>
            <a:spLocks noGrp="1"/>
          </p:cNvSpPr>
          <p:nvPr>
            <p:ph type="title"/>
          </p:nvPr>
        </p:nvSpPr>
        <p:spPr/>
        <p:txBody>
          <a:bodyPr>
            <a:normAutofit fontScale="90000"/>
          </a:bodyPr>
          <a:lstStyle/>
          <a:p>
            <a:r>
              <a:rPr lang="en-GB" dirty="0"/>
              <a:t>Level Design:</a:t>
            </a:r>
            <a:br>
              <a:rPr lang="en-GB" dirty="0"/>
            </a:br>
            <a:r>
              <a:rPr lang="en-GB" dirty="0"/>
              <a:t>Level 1</a:t>
            </a:r>
          </a:p>
        </p:txBody>
      </p:sp>
      <p:sp>
        <p:nvSpPr>
          <p:cNvPr id="3" name="Content Placeholder 2">
            <a:extLst>
              <a:ext uri="{FF2B5EF4-FFF2-40B4-BE49-F238E27FC236}">
                <a16:creationId xmlns:a16="http://schemas.microsoft.com/office/drawing/2014/main" id="{04F1AD03-1291-1878-8F0D-C06B5876EDFA}"/>
              </a:ext>
            </a:extLst>
          </p:cNvPr>
          <p:cNvSpPr>
            <a:spLocks noGrp="1"/>
          </p:cNvSpPr>
          <p:nvPr>
            <p:ph idx="1"/>
          </p:nvPr>
        </p:nvSpPr>
        <p:spPr>
          <a:xfrm>
            <a:off x="84745" y="2048610"/>
            <a:ext cx="6147613" cy="3694176"/>
          </a:xfrm>
        </p:spPr>
        <p:txBody>
          <a:bodyPr/>
          <a:lstStyle/>
          <a:p>
            <a:pPr marL="0" indent="0">
              <a:buNone/>
            </a:pPr>
            <a:r>
              <a:rPr lang="en-GB" dirty="0"/>
              <a:t>This is the Grassland level design for LVL 1, It features small mounded grass and some water spaces to stop construction like in the original. Each tier of building is present and the basic farmer NPC. It also features the boarder around the map like the original</a:t>
            </a:r>
          </a:p>
        </p:txBody>
      </p:sp>
      <p:pic>
        <p:nvPicPr>
          <p:cNvPr id="5" name="Picture 4">
            <a:extLst>
              <a:ext uri="{FF2B5EF4-FFF2-40B4-BE49-F238E27FC236}">
                <a16:creationId xmlns:a16="http://schemas.microsoft.com/office/drawing/2014/main" id="{E54E4B4C-02C1-9F88-1EF6-326230BC376B}"/>
              </a:ext>
            </a:extLst>
          </p:cNvPr>
          <p:cNvPicPr>
            <a:picLocks noChangeAspect="1"/>
          </p:cNvPicPr>
          <p:nvPr/>
        </p:nvPicPr>
        <p:blipFill>
          <a:blip r:embed="rId2"/>
          <a:stretch>
            <a:fillRect/>
          </a:stretch>
        </p:blipFill>
        <p:spPr>
          <a:xfrm>
            <a:off x="6860011" y="2433862"/>
            <a:ext cx="4932771" cy="2838878"/>
          </a:xfrm>
          <a:prstGeom prst="rect">
            <a:avLst/>
          </a:prstGeom>
        </p:spPr>
      </p:pic>
      <p:pic>
        <p:nvPicPr>
          <p:cNvPr id="1026" name="Picture 2" descr="Populous II – Hardcore Gaming 101">
            <a:extLst>
              <a:ext uri="{FF2B5EF4-FFF2-40B4-BE49-F238E27FC236}">
                <a16:creationId xmlns:a16="http://schemas.microsoft.com/office/drawing/2014/main" id="{BCD7D206-7B32-88D9-ED64-B258471861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036" y="4890298"/>
            <a:ext cx="2686050" cy="170497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6CF760BF-AA2A-2158-F636-A9775C95A959}"/>
              </a:ext>
            </a:extLst>
          </p:cNvPr>
          <p:cNvCxnSpPr/>
          <p:nvPr/>
        </p:nvCxnSpPr>
        <p:spPr>
          <a:xfrm>
            <a:off x="1636643" y="4856922"/>
            <a:ext cx="841514" cy="1073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C0E58A6-267C-AFD7-2BDD-BBFB849019DB}"/>
              </a:ext>
            </a:extLst>
          </p:cNvPr>
          <p:cNvCxnSpPr/>
          <p:nvPr/>
        </p:nvCxnSpPr>
        <p:spPr>
          <a:xfrm flipV="1">
            <a:off x="1792705" y="4487779"/>
            <a:ext cx="5979695" cy="222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172822"/>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1A2C2F"/>
      </a:dk2>
      <a:lt2>
        <a:srgbClr val="F1F3F0"/>
      </a:lt2>
      <a:accent1>
        <a:srgbClr val="C629E7"/>
      </a:accent1>
      <a:accent2>
        <a:srgbClr val="6E25D7"/>
      </a:accent2>
      <a:accent3>
        <a:srgbClr val="2C2DE7"/>
      </a:accent3>
      <a:accent4>
        <a:srgbClr val="1768D5"/>
      </a:accent4>
      <a:accent5>
        <a:srgbClr val="26BBD7"/>
      </a:accent5>
      <a:accent6>
        <a:srgbClr val="15C396"/>
      </a:accent6>
      <a:hlink>
        <a:srgbClr val="3E93BC"/>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1024</TotalTime>
  <Words>1269</Words>
  <Application>Microsoft Office PowerPoint</Application>
  <PresentationFormat>Widescreen</PresentationFormat>
  <Paragraphs>65</Paragraphs>
  <Slides>11</Slides>
  <Notes>0</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Neue Haas Grotesk Text Pro</vt:lpstr>
      <vt:lpstr>AccentBoxVTI</vt:lpstr>
      <vt:lpstr>Introduction to Level Design and Game Asset Creation</vt:lpstr>
      <vt:lpstr>3D Modelling: Building</vt:lpstr>
      <vt:lpstr>3D Modelling: NPC’s</vt:lpstr>
      <vt:lpstr>3D Modelling: Terrain</vt:lpstr>
      <vt:lpstr>Animation: Rig and Animation</vt:lpstr>
      <vt:lpstr>Textures: Npc’s</vt:lpstr>
      <vt:lpstr>Textures: Buildings</vt:lpstr>
      <vt:lpstr>Textures: Terrain</vt:lpstr>
      <vt:lpstr>Level Design: Level 1</vt:lpstr>
      <vt:lpstr>Level Design: Level 2</vt:lpstr>
      <vt:lpstr>Audio: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Level Design and Game Asset Creation</dc:title>
  <dc:creator>Rhys Allen (Learner 332928)</dc:creator>
  <cp:lastModifiedBy>Rhys Allen (Learner 332928)</cp:lastModifiedBy>
  <cp:revision>9</cp:revision>
  <dcterms:created xsi:type="dcterms:W3CDTF">2023-12-03T22:59:53Z</dcterms:created>
  <dcterms:modified xsi:type="dcterms:W3CDTF">2023-12-07T23:29:08Z</dcterms:modified>
</cp:coreProperties>
</file>